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1"/>
  </p:notesMasterIdLst>
  <p:handoutMasterIdLst>
    <p:handoutMasterId r:id="rId52"/>
  </p:handoutMasterIdLst>
  <p:sldIdLst>
    <p:sldId id="336" r:id="rId5"/>
    <p:sldId id="338" r:id="rId6"/>
    <p:sldId id="339" r:id="rId7"/>
    <p:sldId id="2519" r:id="rId8"/>
    <p:sldId id="568" r:id="rId9"/>
    <p:sldId id="2520" r:id="rId10"/>
    <p:sldId id="350" r:id="rId11"/>
    <p:sldId id="352" r:id="rId12"/>
    <p:sldId id="2521" r:id="rId13"/>
    <p:sldId id="569" r:id="rId14"/>
    <p:sldId id="353" r:id="rId15"/>
    <p:sldId id="2522" r:id="rId16"/>
    <p:sldId id="2523" r:id="rId17"/>
    <p:sldId id="2514" r:id="rId18"/>
    <p:sldId id="355" r:id="rId19"/>
    <p:sldId id="2505" r:id="rId20"/>
    <p:sldId id="2504" r:id="rId21"/>
    <p:sldId id="2147483188" r:id="rId22"/>
    <p:sldId id="2147483189" r:id="rId23"/>
    <p:sldId id="2147483190" r:id="rId24"/>
    <p:sldId id="2513" r:id="rId25"/>
    <p:sldId id="2506" r:id="rId26"/>
    <p:sldId id="415" r:id="rId27"/>
    <p:sldId id="356" r:id="rId28"/>
    <p:sldId id="357" r:id="rId29"/>
    <p:sldId id="2515" r:id="rId30"/>
    <p:sldId id="2516" r:id="rId31"/>
    <p:sldId id="2517" r:id="rId32"/>
    <p:sldId id="438" r:id="rId33"/>
    <p:sldId id="476" r:id="rId34"/>
    <p:sldId id="442" r:id="rId35"/>
    <p:sldId id="445" r:id="rId36"/>
    <p:sldId id="2518" r:id="rId37"/>
    <p:sldId id="452" r:id="rId38"/>
    <p:sldId id="454" r:id="rId39"/>
    <p:sldId id="482" r:id="rId40"/>
    <p:sldId id="466" r:id="rId41"/>
    <p:sldId id="503" r:id="rId42"/>
    <p:sldId id="322" r:id="rId43"/>
    <p:sldId id="507" r:id="rId44"/>
    <p:sldId id="567" r:id="rId45"/>
    <p:sldId id="2508" r:id="rId46"/>
    <p:sldId id="412" r:id="rId47"/>
    <p:sldId id="327" r:id="rId48"/>
    <p:sldId id="2147483187" r:id="rId49"/>
    <p:sldId id="510"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9225" autoAdjust="0"/>
  </p:normalViewPr>
  <p:slideViewPr>
    <p:cSldViewPr>
      <p:cViewPr>
        <p:scale>
          <a:sx n="110" d="100"/>
          <a:sy n="110" d="100"/>
        </p:scale>
        <p:origin x="-72" y="-1056"/>
      </p:cViewPr>
      <p:guideLst>
        <p:guide orient="horz" pos="2160"/>
        <p:guide pos="2880"/>
      </p:guideLst>
    </p:cSldViewPr>
  </p:slideViewPr>
  <p:notesTextViewPr>
    <p:cViewPr>
      <p:scale>
        <a:sx n="1" d="1"/>
        <a:sy n="1" d="1"/>
      </p:scale>
      <p:origin x="0" y="0"/>
    </p:cViewPr>
  </p:notesTextViewPr>
  <p:sorterViewPr>
    <p:cViewPr>
      <p:scale>
        <a:sx n="190" d="100"/>
        <a:sy n="190" d="100"/>
      </p:scale>
      <p:origin x="0" y="0"/>
    </p:cViewPr>
  </p:sorterViewPr>
  <p:notesViewPr>
    <p:cSldViewPr>
      <p:cViewPr varScale="1">
        <p:scale>
          <a:sx n="78" d="100"/>
          <a:sy n="78" d="100"/>
        </p:scale>
        <p:origin x="282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1FA8FA-1498-471A-B0B0-BF4DD3B2EE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D15989-BADF-465B-9458-431C30DB32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9A3C65-196D-4B94-B023-5538F7C380CE}" type="datetimeFigureOut">
              <a:rPr lang="en-US" smtClean="0"/>
              <a:t>10/9/2025</a:t>
            </a:fld>
            <a:endParaRPr lang="en-US"/>
          </a:p>
        </p:txBody>
      </p:sp>
      <p:sp>
        <p:nvSpPr>
          <p:cNvPr id="4" name="Footer Placeholder 3">
            <a:extLst>
              <a:ext uri="{FF2B5EF4-FFF2-40B4-BE49-F238E27FC236}">
                <a16:creationId xmlns:a16="http://schemas.microsoft.com/office/drawing/2014/main" id="{A407CAA5-A076-4810-BE3C-89895062A6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C5DA79-F686-4E27-A45C-7A6E83469A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51DA06-85DF-4AF5-B70D-C3CC1B989458}" type="slidenum">
              <a:rPr lang="en-US" smtClean="0"/>
              <a:t>‹#›</a:t>
            </a:fld>
            <a:endParaRPr lang="en-US"/>
          </a:p>
        </p:txBody>
      </p:sp>
    </p:spTree>
    <p:extLst>
      <p:ext uri="{BB962C8B-B14F-4D97-AF65-F5344CB8AC3E}">
        <p14:creationId xmlns:p14="http://schemas.microsoft.com/office/powerpoint/2010/main" val="426200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100669-B86F-43B3-B4C0-CA00292A232B}" type="datetimeFigureOut">
              <a:rPr lang="en-US" smtClean="0"/>
              <a:t>10/9/2025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B8827-B6A7-4E6F-A694-1EEA6F41B125}" type="slidenum">
              <a:rPr lang="en-US" smtClean="0"/>
              <a:t>‹#›</a:t>
            </a:fld>
            <a:endParaRPr lang="en-US"/>
          </a:p>
        </p:txBody>
      </p:sp>
    </p:spTree>
    <p:extLst>
      <p:ext uri="{BB962C8B-B14F-4D97-AF65-F5344CB8AC3E}">
        <p14:creationId xmlns:p14="http://schemas.microsoft.com/office/powerpoint/2010/main" val="171542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Hello and welcome to this year’s benefits open enrollment presentation. During this presentation, you will be provided with an overview of the plans offered to eligible employees and family members, along with resources available to assist you with any benefit-related issues now and throughout the year.</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10"/>
          </p:nvPr>
        </p:nvSpPr>
        <p:spPr/>
        <p:txBody>
          <a:bodyPr/>
          <a:lstStyle/>
          <a:p>
            <a:fld id="{914F74D2-A347-441E-B0F0-B12D55ABD392}"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199222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Wellness important?</a:t>
            </a:r>
          </a:p>
          <a:p>
            <a:endParaRPr lang="en-US" dirty="0"/>
          </a:p>
          <a:p>
            <a:pPr>
              <a:buClr>
                <a:srgbClr val="F6A704"/>
              </a:buClr>
              <a:buFont typeface="Wingdings" panose="05000000000000000000" pitchFamily="2" charset="2"/>
              <a:buChar char="ü"/>
            </a:pPr>
            <a:r>
              <a:rPr lang="en-US" sz="1200" dirty="0"/>
              <a:t>Visiting  your primary care physician (PCP) for an annual physical can identify asymptomatic issues, connect you with resources for things like stopping smoking or losing weight and can help you better manage your health.</a:t>
            </a:r>
          </a:p>
          <a:p>
            <a:pPr>
              <a:buClr>
                <a:srgbClr val="F6A704"/>
              </a:buClr>
              <a:buFont typeface="Wingdings" panose="05000000000000000000" pitchFamily="2" charset="2"/>
              <a:buChar char="ü"/>
            </a:pPr>
            <a:r>
              <a:rPr lang="en-US" sz="1200" dirty="0"/>
              <a:t>Reducing the number of unknown health risks reduces the likelihood of a catastrophic health event.</a:t>
            </a:r>
          </a:p>
          <a:p>
            <a:pPr>
              <a:buClr>
                <a:srgbClr val="F6A704"/>
              </a:buClr>
              <a:buFont typeface="Wingdings" panose="05000000000000000000" pitchFamily="2" charset="2"/>
              <a:buChar char="ü"/>
            </a:pPr>
            <a:r>
              <a:rPr lang="en-US" sz="1200" dirty="0"/>
              <a:t>We all need to work together to fight rising health care costs.</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15</a:t>
            </a:fld>
            <a:endParaRPr lang="en-US"/>
          </a:p>
        </p:txBody>
      </p:sp>
    </p:spTree>
    <p:extLst>
      <p:ext uri="{BB962C8B-B14F-4D97-AF65-F5344CB8AC3E}">
        <p14:creationId xmlns:p14="http://schemas.microsoft.com/office/powerpoint/2010/main" val="183035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924702" cy="4114800"/>
          </a:xfrm>
        </p:spPr>
        <p:txBody>
          <a:bodyPr/>
          <a:lstStyle/>
          <a:p>
            <a:pPr>
              <a:buFont typeface="Arial" charset="0"/>
              <a:buNone/>
            </a:pPr>
            <a:endParaRPr lang="en-US" sz="1200" dirty="0">
              <a:solidFill>
                <a:srgbClr val="000000"/>
              </a:solidFill>
              <a:latin typeface="+mn-lt"/>
              <a:cs typeface="UHC Sans Regular"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E68D1-DA12-4974-AE3B-7607461C04F0}"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58058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924702" cy="4114800"/>
          </a:xfrm>
        </p:spPr>
        <p:txBody>
          <a:bodyPr/>
          <a:lstStyle/>
          <a:p>
            <a:pPr>
              <a:buFont typeface="Arial" charset="0"/>
              <a:buNone/>
            </a:pPr>
            <a:r>
              <a:rPr lang="en-US" sz="1000" b="1" dirty="0">
                <a:solidFill>
                  <a:srgbClr val="000000"/>
                </a:solidFill>
                <a:latin typeface="Arial" charset="0"/>
                <a:ea typeface="Arial" charset="0"/>
                <a:cs typeface="Arial" charset="0"/>
              </a:rPr>
              <a:t>Virtual Visits. </a:t>
            </a:r>
            <a:r>
              <a:rPr lang="en-US" sz="1000" dirty="0">
                <a:solidFill>
                  <a:srgbClr val="000000"/>
                </a:solidFill>
                <a:latin typeface="Arial" charset="0"/>
                <a:ea typeface="Arial" charset="0"/>
                <a:cs typeface="Arial" charset="0"/>
              </a:rPr>
              <a:t>Get access to care online, at any time.</a:t>
            </a:r>
          </a:p>
          <a:p>
            <a:pPr>
              <a:buFont typeface="Arial" charset="0"/>
              <a:buNone/>
            </a:pPr>
            <a:endParaRPr lang="en-US" sz="1000" dirty="0">
              <a:solidFill>
                <a:srgbClr val="000000"/>
              </a:solidFill>
              <a:latin typeface="Arial" charset="0"/>
              <a:ea typeface="Arial" charset="0"/>
              <a:cs typeface="Arial" charset="0"/>
            </a:endParaRPr>
          </a:p>
          <a:p>
            <a:pPr marL="0" marR="0" indent="0" algn="l" defTabSz="914400" rtl="0" eaLnBrk="1" fontAlgn="auto" latinLnBrk="0" hangingPunct="1">
              <a:lnSpc>
                <a:spcPct val="100000"/>
              </a:lnSpc>
              <a:buClrTx/>
              <a:buSzTx/>
              <a:buFont typeface="Arial" charset="0"/>
              <a:buNone/>
              <a:tabLst/>
              <a:defRPr/>
            </a:pPr>
            <a:r>
              <a:rPr lang="en-US" sz="1000" dirty="0">
                <a:solidFill>
                  <a:srgbClr val="000000"/>
                </a:solidFill>
                <a:latin typeface="Arial" charset="0"/>
                <a:ea typeface="Arial" charset="0"/>
                <a:cs typeface="Arial" charset="0"/>
              </a:rPr>
              <a:t>When you need care - anytime, day or night - Virtual Visits can be a convenient option.  From treating flu and fevers to caring for migraines and allergies, you can talk to a doctor by video or phone 24/7.</a:t>
            </a:r>
          </a:p>
          <a:p>
            <a:pPr marL="0" indent="0">
              <a:lnSpc>
                <a:spcPct val="119000"/>
              </a:lnSpc>
              <a:spcBef>
                <a:spcPts val="0"/>
              </a:spcBef>
              <a:spcAft>
                <a:spcPts val="600"/>
              </a:spcAft>
              <a:buNone/>
            </a:pPr>
            <a:r>
              <a:rPr lang="en-US" sz="1000" kern="1400" dirty="0">
                <a:ln>
                  <a:noFill/>
                </a:ln>
                <a:effectLst/>
              </a:rPr>
              <a:t>LiveHealth Online Psychiatric lets you visit a psychiatrist or therapist through video chat on your computer or smartphone. Members can see a therapist for 45-minute counseling sessions. Members can also see a Psychiatrist for assistance with managing psychiatric medications but cannot prescribe medication.</a:t>
            </a:r>
            <a:endParaRPr lang="en-US" sz="1000" dirty="0">
              <a:cs typeface="Calibri" panose="020F0502020204030204"/>
            </a:endParaRPr>
          </a:p>
          <a:p>
            <a:pPr marL="0" marR="0" indent="0" algn="l">
              <a:lnSpc>
                <a:spcPct val="119000"/>
              </a:lnSpc>
              <a:spcBef>
                <a:spcPts val="0"/>
              </a:spcBef>
              <a:spcAft>
                <a:spcPts val="600"/>
              </a:spcAft>
              <a:buNone/>
            </a:pPr>
            <a:r>
              <a:rPr lang="en-US" sz="1000" kern="1400" dirty="0">
                <a:ln>
                  <a:noFill/>
                </a:ln>
                <a:effectLst/>
                <a:latin typeface="Franklin Gothic Medium" panose="020B0603020102020204" pitchFamily="34" charset="0"/>
              </a:rPr>
              <a:t>Both LiveHealth Online Medical and Psychiatric </a:t>
            </a:r>
            <a:r>
              <a:rPr lang="en-US" sz="1000" kern="1400" dirty="0">
                <a:latin typeface="Franklin Gothic Medium" panose="020B0603020102020204" pitchFamily="34" charset="0"/>
              </a:rPr>
              <a:t>provide</a:t>
            </a:r>
            <a:r>
              <a:rPr lang="en-US" sz="1000" kern="1400" dirty="0">
                <a:ln>
                  <a:noFill/>
                </a:ln>
                <a:effectLst/>
                <a:latin typeface="Franklin Gothic Medium" panose="020B0603020102020204" pitchFamily="34" charset="0"/>
              </a:rPr>
              <a:t> unlimited visits and are provided at a </a:t>
            </a:r>
            <a:r>
              <a:rPr lang="en-US" sz="1000" kern="1400" dirty="0">
                <a:ln>
                  <a:noFill/>
                </a:ln>
                <a:solidFill>
                  <a:srgbClr val="C00000"/>
                </a:solidFill>
                <a:effectLst/>
                <a:latin typeface="Franklin Gothic Medium" panose="020B0603020102020204" pitchFamily="34" charset="0"/>
              </a:rPr>
              <a:t>$0</a:t>
            </a:r>
            <a:r>
              <a:rPr lang="en-US" sz="1000" kern="1400" dirty="0">
                <a:ln>
                  <a:noFill/>
                </a:ln>
                <a:effectLst/>
                <a:latin typeface="Franklin Gothic Medium" panose="020B0603020102020204" pitchFamily="34" charset="0"/>
              </a:rPr>
              <a:t> </a:t>
            </a:r>
            <a:r>
              <a:rPr lang="en-US" sz="1000" kern="1400" dirty="0">
                <a:latin typeface="Franklin Gothic Medium" panose="020B0603020102020204" pitchFamily="34" charset="0"/>
              </a:rPr>
              <a:t>cost for Co-pay plans &amp; $55 per visit for High-Deductible Plan.</a:t>
            </a:r>
            <a:endParaRPr lang="en-US" sz="1000" kern="1400" dirty="0">
              <a:ln>
                <a:noFill/>
              </a:ln>
              <a:effectLst/>
              <a:latin typeface="Franklin Gothic Medium" panose="020B0603020102020204" pitchFamily="34" charset="0"/>
            </a:endParaRPr>
          </a:p>
          <a:p>
            <a:pPr marL="0" marR="0" indent="0" algn="l">
              <a:lnSpc>
                <a:spcPct val="119000"/>
              </a:lnSpc>
              <a:spcBef>
                <a:spcPts val="0"/>
              </a:spcBef>
              <a:spcAft>
                <a:spcPts val="600"/>
              </a:spcAft>
              <a:buNone/>
            </a:pPr>
            <a:r>
              <a:rPr lang="en-US" sz="800" kern="1400" dirty="0"/>
              <a:t>Available through the </a:t>
            </a:r>
            <a:r>
              <a:rPr lang="en-US" sz="800" kern="1400" dirty="0">
                <a:solidFill>
                  <a:schemeClr val="accent1"/>
                </a:solidFill>
                <a:latin typeface="Franklin Gothic Medium" panose="020B0603020102020204" pitchFamily="34" charset="0"/>
              </a:rPr>
              <a:t>Sydney App, Anthem.com, LiveHealthOnline.com or LiveHealth App</a:t>
            </a:r>
            <a:endParaRPr lang="en-US" sz="800" kern="1400" dirty="0">
              <a:ln>
                <a:noFill/>
              </a:ln>
              <a:solidFill>
                <a:schemeClr val="accent1"/>
              </a:solidFill>
              <a:effectLst/>
              <a:latin typeface="Franklin Gothic Medium" panose="020B0603020102020204" pitchFamily="34" charset="0"/>
            </a:endParaRPr>
          </a:p>
          <a:p>
            <a:pPr marL="0" marR="0" indent="0" algn="l" defTabSz="914400" rtl="0" eaLnBrk="1" fontAlgn="auto" latinLnBrk="0" hangingPunct="1">
              <a:lnSpc>
                <a:spcPct val="100000"/>
              </a:lnSpc>
              <a:buClrTx/>
              <a:buSzTx/>
              <a:buFont typeface="Arial" charset="0"/>
              <a:buNone/>
              <a:tabLst/>
              <a:defRPr/>
            </a:pPr>
            <a:endParaRPr lang="en-US" sz="1000" dirty="0">
              <a:solidFill>
                <a:srgbClr val="000000"/>
              </a:solidFill>
              <a:latin typeface="Arial" charset="0"/>
              <a:ea typeface="Arial" charset="0"/>
              <a:cs typeface="Arial" charset="0"/>
            </a:endParaRPr>
          </a:p>
          <a:p>
            <a:pPr>
              <a:buFont typeface="Arial" charset="0"/>
              <a:buNone/>
            </a:pPr>
            <a:endParaRPr lang="en-US" sz="1200" dirty="0">
              <a:solidFill>
                <a:srgbClr val="000000"/>
              </a:solidFill>
              <a:latin typeface="+mn-lt"/>
              <a:cs typeface="UHC Sans Regular"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14E68D1-DA12-4974-AE3B-7607461C0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61143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Anthem and Lark have come together to offer this 12-month weight loss program that can help you lose weight and reduce your risk for diabetes.</a:t>
            </a:r>
          </a:p>
          <a:p>
            <a:r>
              <a:rPr lang="en-US" sz="1200" b="0" i="0" u="none" strike="noStrike" kern="1200" dirty="0">
                <a:solidFill>
                  <a:schemeClr val="tx1"/>
                </a:solidFill>
                <a:effectLst/>
                <a:latin typeface="+mn-lt"/>
                <a:ea typeface="+mn-ea"/>
                <a:cs typeface="+mn-cs"/>
              </a:rPr>
              <a:t>Get personalized 24/7 coaching to help you:</a:t>
            </a:r>
          </a:p>
          <a:p>
            <a:pPr rtl="0" fontAlgn="base"/>
            <a:r>
              <a:rPr lang="en-US" sz="1200" b="0" i="0" u="none" strike="noStrike" kern="1200" dirty="0">
                <a:solidFill>
                  <a:schemeClr val="tx1"/>
                </a:solidFill>
                <a:effectLst/>
                <a:latin typeface="+mn-lt"/>
                <a:ea typeface="+mn-ea"/>
                <a:cs typeface="+mn-cs"/>
              </a:rPr>
              <a:t>Lose weight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Manage stress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Eat healthier</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Sleep better</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Increase activity</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18</a:t>
            </a:fld>
            <a:endParaRPr lang="en-US"/>
          </a:p>
        </p:txBody>
      </p:sp>
    </p:spTree>
    <p:extLst>
      <p:ext uri="{BB962C8B-B14F-4D97-AF65-F5344CB8AC3E}">
        <p14:creationId xmlns:p14="http://schemas.microsoft.com/office/powerpoint/2010/main" val="244104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Solving for pain holistically</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MSK is a common problem – </a:t>
            </a:r>
            <a:r>
              <a:rPr lang="en-US" sz="1200" b="0" i="1" u="none" strike="noStrike" kern="1200" dirty="0">
                <a:solidFill>
                  <a:schemeClr val="tx1"/>
                </a:solidFill>
                <a:effectLst/>
                <a:latin typeface="+mn-lt"/>
                <a:ea typeface="+mn-ea"/>
                <a:cs typeface="+mn-cs"/>
              </a:rPr>
              <a:t>50% of people suffer from MSK pain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solution gives access to care that’s convenient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No cost, no referral, and does not count towards PT visits</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Enroll in the program</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Provide clinical information so the PT can tailor the program to you</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Select PT, schedule first visit, and receive your Kit (tablet and motion sensors)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Complete digital sessions</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How long does the program last? </a:t>
            </a:r>
            <a:r>
              <a:rPr lang="en-US" sz="1200" b="0" i="1" u="none" strike="noStrike" kern="1200" dirty="0">
                <a:solidFill>
                  <a:schemeClr val="tx1"/>
                </a:solidFill>
                <a:effectLst/>
                <a:latin typeface="+mn-lt"/>
                <a:ea typeface="+mn-ea"/>
                <a:cs typeface="+mn-cs"/>
              </a:rPr>
              <a:t>There is no fixed time, but typically 8-12 weeks.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How long do sessions last? </a:t>
            </a:r>
            <a:r>
              <a:rPr lang="en-US" sz="1200" b="0" i="1" u="none" strike="noStrike" kern="1200" dirty="0">
                <a:solidFill>
                  <a:schemeClr val="tx1"/>
                </a:solidFill>
                <a:effectLst/>
                <a:latin typeface="+mn-lt"/>
                <a:ea typeface="+mn-ea"/>
                <a:cs typeface="+mn-cs"/>
              </a:rPr>
              <a:t>Usually 20-30 minutes.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Hoe often do I perform the sessions? </a:t>
            </a:r>
            <a:r>
              <a:rPr lang="en-US" sz="1200" b="0" i="1" u="none" strike="noStrike" kern="1200" dirty="0">
                <a:solidFill>
                  <a:schemeClr val="tx1"/>
                </a:solidFill>
                <a:effectLst/>
                <a:latin typeface="+mn-lt"/>
                <a:ea typeface="+mn-ea"/>
                <a:cs typeface="+mn-cs"/>
              </a:rPr>
              <a:t>We recommend 3 to 5 days per week.</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Can I continue after the initial period? </a:t>
            </a:r>
            <a:r>
              <a:rPr lang="en-US" sz="1200" b="0" i="1" u="none" strike="noStrike" kern="1200" dirty="0">
                <a:solidFill>
                  <a:schemeClr val="tx1"/>
                </a:solidFill>
                <a:effectLst/>
                <a:latin typeface="+mn-lt"/>
                <a:ea typeface="+mn-ea"/>
                <a:cs typeface="+mn-cs"/>
              </a:rPr>
              <a:t>Yes, and you can keep your digital therapy kit.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How do I contact my PT? </a:t>
            </a:r>
            <a:r>
              <a:rPr lang="en-US" sz="1200" b="0" i="1" u="none" strike="noStrike" kern="1200" dirty="0">
                <a:solidFill>
                  <a:schemeClr val="tx1"/>
                </a:solidFill>
                <a:effectLst/>
                <a:latin typeface="+mn-lt"/>
                <a:ea typeface="+mn-ea"/>
                <a:cs typeface="+mn-cs"/>
              </a:rPr>
              <a:t>Through the chat feature on the app, video calls, or by phone.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19</a:t>
            </a:fld>
            <a:endParaRPr lang="en-US"/>
          </a:p>
        </p:txBody>
      </p:sp>
    </p:spTree>
    <p:extLst>
      <p:ext uri="{BB962C8B-B14F-4D97-AF65-F5344CB8AC3E}">
        <p14:creationId xmlns:p14="http://schemas.microsoft.com/office/powerpoint/2010/main" val="4237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Relieve pelvic health symptoms from home </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1 in 3 women suffer from pelvic health disorders including bladder issues, bowel dysfunction, and pelvic pain.</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No cost, no referral needed</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Take the onboarding survey</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Select your pelvic health specialist</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Get your Bloom kit</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20</a:t>
            </a:fld>
            <a:endParaRPr lang="en-US"/>
          </a:p>
        </p:txBody>
      </p:sp>
    </p:spTree>
    <p:extLst>
      <p:ext uri="{BB962C8B-B14F-4D97-AF65-F5344CB8AC3E}">
        <p14:creationId xmlns:p14="http://schemas.microsoft.com/office/powerpoint/2010/main" val="363239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924702" cy="4114800"/>
          </a:xfrm>
        </p:spPr>
        <p:txBody>
          <a:bodyPr/>
          <a:lstStyle/>
          <a:p>
            <a:pPr>
              <a:buFont typeface="Arial" charset="0"/>
              <a:buNone/>
            </a:pPr>
            <a:r>
              <a:rPr lang="en-US" sz="1200" b="0" i="0" u="none" strike="noStrike" kern="1200" dirty="0">
                <a:solidFill>
                  <a:schemeClr val="tx1"/>
                </a:solidFill>
                <a:effectLst/>
                <a:latin typeface="+mn-lt"/>
                <a:ea typeface="+mn-ea"/>
                <a:cs typeface="+mn-cs"/>
              </a:rPr>
              <a:t>Earn a reward check every time you and your family choose an eligible lower-cost, high-value doctor or facility for a variety of health services. Simply call a SmartShopper representative or register on the website to search for competitive costs and high quality care for your next procedure or service and get paid doing it!</a:t>
            </a:r>
            <a:r>
              <a:rPr lang="en-US" sz="1200" b="0" i="0" kern="1200" dirty="0">
                <a:solidFill>
                  <a:schemeClr val="tx1"/>
                </a:solidFill>
                <a:effectLst/>
                <a:latin typeface="+mn-lt"/>
                <a:ea typeface="+mn-ea"/>
                <a:cs typeface="+mn-cs"/>
              </a:rPr>
              <a:t>​</a:t>
            </a:r>
            <a:endParaRPr lang="en-US" sz="1200" dirty="0">
              <a:solidFill>
                <a:srgbClr val="000000"/>
              </a:solidFill>
              <a:latin typeface="+mn-lt"/>
              <a:cs typeface="UHC Sans Regular"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E68D1-DA12-4974-AE3B-7607461C04F0}"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55336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867" y="4343400"/>
            <a:ext cx="57658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ea typeface="Arial" charset="0"/>
                <a:cs typeface="Arial" charset="0"/>
              </a:rPr>
              <a:t>The Quit For Life program is designed to help you to overcome tobacco dependency. Featuring the latest in digital and online tools such as a website, app, Quit Coach</a:t>
            </a:r>
            <a:r>
              <a:rPr lang="en-US" sz="1000" baseline="30000" dirty="0">
                <a:latin typeface="Arial" charset="0"/>
                <a:ea typeface="Arial" charset="0"/>
                <a:cs typeface="Arial" charset="0"/>
              </a:rPr>
              <a:t>®</a:t>
            </a:r>
            <a:r>
              <a:rPr lang="en-US" sz="1000" dirty="0">
                <a:latin typeface="Arial" charset="0"/>
                <a:ea typeface="Arial" charset="0"/>
                <a:cs typeface="Arial" charset="0"/>
              </a:rPr>
              <a:t>, text messaging and more, the Quit For Life program is there for your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ea typeface="Arial" charset="0"/>
                <a:cs typeface="Arial" charset="0"/>
              </a:rPr>
              <a:t>Receive access to a website to access the quit guide, which features tips to help you overcome urges, manage withdrawal symptoms and change your daily habits to avoid tobacco triggers. The site also features other tools such as a cost savings calculator, Live Tobacco-Free course, quizzes and more.</a:t>
            </a:r>
          </a:p>
          <a:p>
            <a:pPr marL="0" indent="0">
              <a:buNone/>
              <a:defRPr/>
            </a:pPr>
            <a:endParaRPr lang="en-US" sz="1000" dirty="0">
              <a:latin typeface="Arial" charset="0"/>
              <a:ea typeface="Arial" charset="0"/>
              <a:cs typeface="Arial" charset="0"/>
            </a:endParaRPr>
          </a:p>
        </p:txBody>
      </p:sp>
    </p:spTree>
    <p:extLst>
      <p:ext uri="{BB962C8B-B14F-4D97-AF65-F5344CB8AC3E}">
        <p14:creationId xmlns:p14="http://schemas.microsoft.com/office/powerpoint/2010/main" val="116354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Now we will cover tax benefit accounts available to you through your employer.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23</a:t>
            </a:fld>
            <a:endParaRPr lang="en-US"/>
          </a:p>
        </p:txBody>
      </p:sp>
    </p:spTree>
    <p:extLst>
      <p:ext uri="{BB962C8B-B14F-4D97-AF65-F5344CB8AC3E}">
        <p14:creationId xmlns:p14="http://schemas.microsoft.com/office/powerpoint/2010/main" val="3757137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 is a Health Savings Account (HSA)?</a:t>
            </a:r>
          </a:p>
          <a:p>
            <a:endParaRPr lang="en-US" dirty="0"/>
          </a:p>
          <a:p>
            <a:pPr marL="0" indent="0">
              <a:buNone/>
            </a:pPr>
            <a:r>
              <a:rPr lang="en-US" dirty="0"/>
              <a:t>A health savings account (HSA) is an account that you can use to pay medical expenses.</a:t>
            </a:r>
          </a:p>
          <a:p>
            <a:pPr marL="400050" lvl="1" indent="0">
              <a:buNone/>
            </a:pPr>
            <a:r>
              <a:rPr lang="en-US" dirty="0"/>
              <a:t>This account helps offset your medical and prescription costs by giving you tax advantages, allowing your income to stretch farther by using the dollars that would have otherwise been paid in taxes.</a:t>
            </a:r>
          </a:p>
          <a:p>
            <a:endParaRPr lang="en-US" dirty="0"/>
          </a:p>
          <a:p>
            <a:pPr marL="0" indent="0">
              <a:buFont typeface="Arial" panose="020B0604020202020204" pitchFamily="34" charset="0"/>
              <a:buNone/>
            </a:pPr>
            <a:r>
              <a:rPr lang="en-US" dirty="0"/>
              <a:t>BUT there are still a few rules:</a:t>
            </a:r>
          </a:p>
          <a:p>
            <a:pPr marL="342900" indent="-342900">
              <a:buFont typeface="Arial" panose="020B0604020202020204" pitchFamily="34" charset="0"/>
              <a:buChar char="•"/>
            </a:pPr>
            <a:r>
              <a:rPr lang="en-US" sz="2400" dirty="0">
                <a:solidFill>
                  <a:srgbClr val="6077A8"/>
                </a:solidFill>
              </a:rPr>
              <a:t>You must be covered under an HDHP on the first day of the month.</a:t>
            </a:r>
          </a:p>
          <a:p>
            <a:pPr marL="342900" lvl="0" indent="-342900">
              <a:buFont typeface="Arial" panose="020B0604020202020204" pitchFamily="34" charset="0"/>
              <a:buChar char="•"/>
            </a:pPr>
            <a:r>
              <a:rPr lang="en-US" sz="2400" dirty="0">
                <a:solidFill>
                  <a:srgbClr val="6077A8"/>
                </a:solidFill>
              </a:rPr>
              <a:t>You must not be covered by another health coverage (a non-qualified medical plan that is not an HSA or a spouse’s full purpose FSA)</a:t>
            </a:r>
          </a:p>
          <a:p>
            <a:pPr marL="342900" lvl="0" indent="-342900">
              <a:buFont typeface="Arial" panose="020B0604020202020204" pitchFamily="34" charset="0"/>
              <a:buChar char="•"/>
            </a:pPr>
            <a:r>
              <a:rPr lang="en-US" sz="2400" dirty="0">
                <a:solidFill>
                  <a:srgbClr val="6077A8"/>
                </a:solidFill>
              </a:rPr>
              <a:t>You must not be enrolled in Medicare</a:t>
            </a:r>
          </a:p>
          <a:p>
            <a:pPr marL="342900" lvl="0" indent="-342900">
              <a:buFont typeface="Arial" panose="020B0604020202020204" pitchFamily="34" charset="0"/>
              <a:buChar char="•"/>
            </a:pPr>
            <a:r>
              <a:rPr lang="en-US" sz="2400" dirty="0">
                <a:solidFill>
                  <a:srgbClr val="6077A8"/>
                </a:solidFill>
              </a:rPr>
              <a:t>You must not be claimed as a dependent on someone else’s tax return.</a:t>
            </a:r>
          </a:p>
          <a:p>
            <a:pPr marL="400050" lvl="1" indent="0">
              <a:buNone/>
            </a:pPr>
            <a:endParaRPr lang="en-US" dirty="0"/>
          </a:p>
          <a:p>
            <a:pPr marL="400050" lvl="1" indent="0">
              <a:buNone/>
            </a:pPr>
            <a:r>
              <a:rPr lang="en-US" dirty="0"/>
              <a:t>You have to spend the dollars on </a:t>
            </a:r>
            <a:r>
              <a:rPr lang="en-US" b="1" u="sng" dirty="0">
                <a:solidFill>
                  <a:srgbClr val="527898"/>
                </a:solidFill>
              </a:rPr>
              <a:t>qualified medical expenses </a:t>
            </a:r>
            <a:r>
              <a:rPr lang="en-US" dirty="0"/>
              <a:t>and keep itemized receipts.</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24</a:t>
            </a:fld>
            <a:endParaRPr lang="en-US"/>
          </a:p>
        </p:txBody>
      </p:sp>
    </p:spTree>
    <p:extLst>
      <p:ext uri="{BB962C8B-B14F-4D97-AF65-F5344CB8AC3E}">
        <p14:creationId xmlns:p14="http://schemas.microsoft.com/office/powerpoint/2010/main" val="290571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dirty="0">
                <a:effectLst/>
                <a:latin typeface="Aptos" panose="020B0004020202020204" pitchFamily="34" charset="0"/>
                <a:ea typeface="Aptos" panose="020B0004020202020204" pitchFamily="34" charset="0"/>
                <a:cs typeface="Aptos" panose="020B0004020202020204" pitchFamily="34" charset="0"/>
              </a:rPr>
              <a:t>The benefits open enrollment period is your opportunity to make changes to your benefit elections and review which dependents you will cover. All benefit elections and changes will take effect on January 1st, and payroll deductions will begin January 9</a:t>
            </a:r>
            <a:r>
              <a:rPr lang="en-US" sz="1200" baseline="30000" dirty="0">
                <a:effectLst/>
                <a:latin typeface="Aptos" panose="020B0004020202020204" pitchFamily="34" charset="0"/>
                <a:ea typeface="Aptos" panose="020B0004020202020204" pitchFamily="34" charset="0"/>
                <a:cs typeface="Aptos" panose="020B0004020202020204" pitchFamily="34" charset="0"/>
              </a:rPr>
              <a:t>th</a:t>
            </a:r>
            <a:r>
              <a:rPr lang="en-US" sz="1200" dirty="0">
                <a:effectLst/>
                <a:latin typeface="Aptos" panose="020B0004020202020204" pitchFamily="34" charset="0"/>
                <a:ea typeface="Aptos" panose="020B0004020202020204" pitchFamily="34" charset="0"/>
                <a:cs typeface="Aptos" panose="020B0004020202020204" pitchFamily="34" charset="0"/>
              </a:rPr>
              <a:t> . Be mindful of the enrollment deadline of November 3</a:t>
            </a:r>
            <a:r>
              <a:rPr lang="en-US" sz="1200" baseline="30000" dirty="0">
                <a:effectLst/>
                <a:latin typeface="Aptos" panose="020B0004020202020204" pitchFamily="34" charset="0"/>
                <a:ea typeface="Aptos" panose="020B0004020202020204" pitchFamily="34" charset="0"/>
                <a:cs typeface="Aptos" panose="020B0004020202020204" pitchFamily="34" charset="0"/>
              </a:rPr>
              <a:t>rd</a:t>
            </a:r>
            <a:r>
              <a:rPr lang="en-US" sz="1200" dirty="0">
                <a:effectLst/>
                <a:latin typeface="Aptos" panose="020B0004020202020204" pitchFamily="34" charset="0"/>
                <a:ea typeface="Aptos" panose="020B0004020202020204" pitchFamily="34" charset="0"/>
                <a:cs typeface="Aptos" panose="020B0004020202020204" pitchFamily="34" charset="0"/>
              </a:rPr>
              <a:t> to ensure your benefits are updated without issue.</a:t>
            </a:r>
          </a:p>
          <a:p>
            <a:endParaRPr lang="en-US" baseline="0" dirty="0"/>
          </a:p>
        </p:txBody>
      </p:sp>
      <p:sp>
        <p:nvSpPr>
          <p:cNvPr id="4" name="Slide Number Placeholder 3"/>
          <p:cNvSpPr>
            <a:spLocks noGrp="1"/>
          </p:cNvSpPr>
          <p:nvPr>
            <p:ph type="sldNum" sz="quarter" idx="10"/>
          </p:nvPr>
        </p:nvSpPr>
        <p:spPr/>
        <p:txBody>
          <a:bodyPr/>
          <a:lstStyle/>
          <a:p>
            <a:fld id="{ABCB7D7F-4532-4F42-B9A9-7E16BF0C486C}" type="slidenum">
              <a:rPr lang="en-US" smtClean="0"/>
              <a:t>2</a:t>
            </a:fld>
            <a:endParaRPr lang="en-US"/>
          </a:p>
        </p:txBody>
      </p:sp>
    </p:spTree>
    <p:extLst>
      <p:ext uri="{BB962C8B-B14F-4D97-AF65-F5344CB8AC3E}">
        <p14:creationId xmlns:p14="http://schemas.microsoft.com/office/powerpoint/2010/main" val="362972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200" dirty="0"/>
              <a:t>So you may be asking, How much can I contribute?</a:t>
            </a:r>
          </a:p>
          <a:p>
            <a:pPr marL="0" indent="0">
              <a:buNone/>
            </a:pPr>
            <a:endParaRPr lang="en-US" sz="2200" dirty="0"/>
          </a:p>
          <a:p>
            <a:pPr marL="0" indent="0">
              <a:buNone/>
            </a:pPr>
            <a:r>
              <a:rPr lang="en-US" sz="2200" dirty="0"/>
              <a:t>2026 Individual Enrollment:  $4,400</a:t>
            </a:r>
          </a:p>
          <a:p>
            <a:pPr marL="0" indent="0">
              <a:buNone/>
            </a:pPr>
            <a:endParaRPr lang="en-US" sz="2200" dirty="0"/>
          </a:p>
          <a:p>
            <a:pPr marL="0" indent="0">
              <a:buNone/>
            </a:pPr>
            <a:r>
              <a:rPr lang="en-US" sz="2200" dirty="0"/>
              <a:t>2026 Family Enrollment:  $8,750</a:t>
            </a:r>
          </a:p>
          <a:p>
            <a:pPr marL="0" indent="0">
              <a:buNone/>
            </a:pPr>
            <a:endParaRPr lang="en-US" sz="2000" dirty="0"/>
          </a:p>
          <a:p>
            <a:pPr>
              <a:buFont typeface="Wingdings" panose="05000000000000000000" pitchFamily="2" charset="2"/>
              <a:buChar char="Ø"/>
            </a:pPr>
            <a:r>
              <a:rPr lang="en-US" sz="2200" b="1" dirty="0">
                <a:solidFill>
                  <a:srgbClr val="539A37"/>
                </a:solidFill>
              </a:rPr>
              <a:t>For 2026:  Clermont County contributes $25 per pay to your single HSA or $50 per pay to any other tier. </a:t>
            </a:r>
            <a:endParaRPr lang="en-US" sz="2200" dirty="0">
              <a:solidFill>
                <a:srgbClr val="539A37"/>
              </a:solidFill>
            </a:endParaRPr>
          </a:p>
          <a:p>
            <a:pPr marL="0" indent="0">
              <a:buNone/>
            </a:pPr>
            <a:r>
              <a:rPr lang="en-US" sz="2200" i="1" dirty="0"/>
              <a:t>    Subtract this amount from your maximum allowed</a:t>
            </a:r>
            <a:r>
              <a:rPr lang="en-US" i="1" dirty="0"/>
              <a:t>. </a:t>
            </a:r>
            <a:r>
              <a:rPr lang="en-US" dirty="0"/>
              <a:t> </a:t>
            </a:r>
          </a:p>
          <a:p>
            <a:pPr marL="0" indent="0">
              <a:buNone/>
            </a:pPr>
            <a:r>
              <a:rPr lang="en-US" sz="2000" b="1" dirty="0"/>
              <a:t>Please remember:</a:t>
            </a:r>
          </a:p>
          <a:p>
            <a:pPr marL="742950" lvl="1" indent="-342900">
              <a:buFont typeface="Arial" panose="020B0604020202020204" pitchFamily="34" charset="0"/>
              <a:buChar char="•"/>
            </a:pPr>
            <a:r>
              <a:rPr lang="en-US" sz="2000" dirty="0">
                <a:solidFill>
                  <a:srgbClr val="5B9BD5"/>
                </a:solidFill>
              </a:rPr>
              <a:t>These maximums should include any Employer + Employee contributions.</a:t>
            </a:r>
          </a:p>
          <a:p>
            <a:pPr marL="742950" lvl="1" indent="-342900">
              <a:buFont typeface="Arial" panose="020B0604020202020204" pitchFamily="34" charset="0"/>
              <a:buChar char="•"/>
            </a:pPr>
            <a:r>
              <a:rPr lang="en-US" sz="2000" dirty="0">
                <a:solidFill>
                  <a:srgbClr val="5B9BD5"/>
                </a:solidFill>
              </a:rPr>
              <a:t>Those 55 years and older and not enrolled in Medicare can contribute an additional $1,000 “catch-up” each year.</a:t>
            </a:r>
          </a:p>
          <a:p>
            <a:pPr marL="742950" lvl="1" indent="-342900">
              <a:buFont typeface="Arial" panose="020B0604020202020204" pitchFamily="34" charset="0"/>
              <a:buChar char="•"/>
            </a:pPr>
            <a:r>
              <a:rPr lang="en-US" sz="2000" dirty="0">
                <a:solidFill>
                  <a:srgbClr val="5B9BD5"/>
                </a:solidFill>
              </a:rPr>
              <a:t>If you have not had an HSA previously you will need to open up an HSA Account at a bank or Credit Union of your choice.</a:t>
            </a:r>
          </a:p>
          <a:p>
            <a:pPr marL="742950" lvl="1" indent="-342900">
              <a:buFont typeface="Arial" panose="020B0604020202020204" pitchFamily="34" charset="0"/>
              <a:buChar char="•"/>
            </a:pPr>
            <a:endParaRPr lang="en-US" sz="2000" dirty="0">
              <a:solidFill>
                <a:srgbClr val="5B9BD5"/>
              </a:solidFill>
            </a:endParaRPr>
          </a:p>
          <a:p>
            <a:pPr marL="742950" lvl="1" indent="-342900">
              <a:buFont typeface="Arial" panose="020B0604020202020204" pitchFamily="34" charset="0"/>
              <a:buChar char="•"/>
            </a:pPr>
            <a:r>
              <a:rPr lang="en-US" sz="2000" dirty="0">
                <a:solidFill>
                  <a:srgbClr val="5B9BD5"/>
                </a:solidFill>
              </a:rPr>
              <a:t>Keep in mind, banks charge a fee and credit unions do not.  Credit Unions usually have better investment opportunities as well. </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25</a:t>
            </a:fld>
            <a:endParaRPr lang="en-US"/>
          </a:p>
        </p:txBody>
      </p:sp>
    </p:spTree>
    <p:extLst>
      <p:ext uri="{BB962C8B-B14F-4D97-AF65-F5344CB8AC3E}">
        <p14:creationId xmlns:p14="http://schemas.microsoft.com/office/powerpoint/2010/main" val="3350876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E1F48-6831-9AB6-D703-43B948A92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9096E-70A3-3736-C396-08E76B271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68EEB-D997-93CD-169D-2DE437403EB1}"/>
              </a:ext>
            </a:extLst>
          </p:cNvPr>
          <p:cNvSpPr>
            <a:spLocks noGrp="1"/>
          </p:cNvSpPr>
          <p:nvPr>
            <p:ph type="body" idx="1"/>
          </p:nvPr>
        </p:nvSpPr>
        <p:spPr/>
        <p:txBody>
          <a:bodyPr/>
          <a:lstStyle/>
          <a:p>
            <a:r>
              <a:rPr lang="en-US" dirty="0"/>
              <a:t>The Healthcare FSA annual maximum is $3,400.  </a:t>
            </a:r>
            <a:r>
              <a:rPr lang="en-US" sz="1600" dirty="0"/>
              <a:t>The Healthcare FSA allows IRS-approved medical, Rx, dental or vision expenses not covered by the insurance plan with pre-tax dollars. </a:t>
            </a:r>
          </a:p>
          <a:p>
            <a:endParaRPr lang="en-US" sz="1600" dirty="0"/>
          </a:p>
          <a:p>
            <a:r>
              <a:rPr lang="en-US" sz="1600" dirty="0"/>
              <a:t>You can now carryover up to $500 into 2026</a:t>
            </a:r>
          </a:p>
          <a:p>
            <a:r>
              <a:rPr lang="en-US" sz="1600" dirty="0"/>
              <a:t>The Full annual election amount is available immediately.</a:t>
            </a:r>
          </a:p>
          <a:p>
            <a:pPr lvl="1"/>
            <a:r>
              <a:rPr lang="en-US" sz="1600" dirty="0"/>
              <a:t>Some examples of eligible medical expenses include:</a:t>
            </a:r>
          </a:p>
          <a:p>
            <a:pPr marL="1200150" lvl="2" indent="-285750">
              <a:buFont typeface="Arial" panose="020B0604020202020204" pitchFamily="34" charset="0"/>
              <a:buChar char="•"/>
            </a:pPr>
            <a:r>
              <a:rPr lang="en-US" sz="1400" dirty="0"/>
              <a:t>Medical and Pharmacy copays and out-of-pocket expenses</a:t>
            </a:r>
          </a:p>
          <a:p>
            <a:pPr marL="1200150" lvl="2" indent="-285750">
              <a:buFont typeface="Arial" panose="020B0604020202020204" pitchFamily="34" charset="0"/>
              <a:buChar char="•"/>
            </a:pPr>
            <a:r>
              <a:rPr lang="en-US" sz="1400" dirty="0"/>
              <a:t>Hearing services, including hearing aids and batteries</a:t>
            </a:r>
          </a:p>
          <a:p>
            <a:pPr marL="1200150" lvl="2" indent="-285750">
              <a:buFont typeface="Arial" panose="020B0604020202020204" pitchFamily="34" charset="0"/>
              <a:buChar char="•"/>
            </a:pPr>
            <a:r>
              <a:rPr lang="en-US" sz="1400" dirty="0"/>
              <a:t>Vision services, including contact lenses and solution, eye exams and eyeglasses</a:t>
            </a:r>
          </a:p>
          <a:p>
            <a:pPr marL="1200150" lvl="2" indent="-285750">
              <a:buFont typeface="Arial" panose="020B0604020202020204" pitchFamily="34" charset="0"/>
              <a:buChar char="•"/>
            </a:pPr>
            <a:r>
              <a:rPr lang="en-US" sz="1400" dirty="0"/>
              <a:t>Dental services and orthodontia</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Over-the-Counter medications when prescribed by a Physician will Require substantiation for any expenses that are not a copay on the medical or pharmacy plan. </a:t>
            </a:r>
          </a:p>
          <a:p>
            <a:pPr lvl="2"/>
            <a:endParaRPr lang="en-US" sz="1400" dirty="0"/>
          </a:p>
          <a:p>
            <a:pPr marL="1371600" lvl="3" indent="0">
              <a:buNone/>
            </a:pPr>
            <a:endParaRPr lang="en-US" dirty="0"/>
          </a:p>
          <a:p>
            <a:r>
              <a:rPr lang="en-US" dirty="0"/>
              <a:t>Another option is the Limited Healthcare FSA which allows IRS-approved dental or vision expenses not covered by the insurance plan with pre-tax dollars. </a:t>
            </a:r>
            <a:r>
              <a:rPr lang="en-US" sz="1600" dirty="0"/>
              <a:t>It’s Important to know that If you are contributing to an HSA account, you can only enroll in the Limited FSA</a:t>
            </a:r>
          </a:p>
          <a:p>
            <a:endParaRPr lang="en-US" sz="1600" dirty="0"/>
          </a:p>
          <a:p>
            <a:endParaRPr lang="en-US" dirty="0"/>
          </a:p>
        </p:txBody>
      </p:sp>
      <p:sp>
        <p:nvSpPr>
          <p:cNvPr id="4" name="Slide Number Placeholder 3">
            <a:extLst>
              <a:ext uri="{FF2B5EF4-FFF2-40B4-BE49-F238E27FC236}">
                <a16:creationId xmlns:a16="http://schemas.microsoft.com/office/drawing/2014/main" id="{3E3CB78B-E52F-007D-03FE-6097DF41FC7F}"/>
              </a:ext>
            </a:extLst>
          </p:cNvPr>
          <p:cNvSpPr>
            <a:spLocks noGrp="1"/>
          </p:cNvSpPr>
          <p:nvPr>
            <p:ph type="sldNum" sz="quarter" idx="5"/>
          </p:nvPr>
        </p:nvSpPr>
        <p:spPr/>
        <p:txBody>
          <a:bodyPr/>
          <a:lstStyle/>
          <a:p>
            <a:fld id="{E9AB8827-B6A7-4E6F-A694-1EEA6F41B125}" type="slidenum">
              <a:rPr lang="en-US" smtClean="0"/>
              <a:t>26</a:t>
            </a:fld>
            <a:endParaRPr lang="en-US"/>
          </a:p>
        </p:txBody>
      </p:sp>
    </p:spTree>
    <p:extLst>
      <p:ext uri="{BB962C8B-B14F-4D97-AF65-F5344CB8AC3E}">
        <p14:creationId xmlns:p14="http://schemas.microsoft.com/office/powerpoint/2010/main" val="596770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dirty="0"/>
              <a:t>The Plan Year is January 1 thru December 31</a:t>
            </a:r>
            <a:r>
              <a:rPr lang="en-US" baseline="30000" dirty="0"/>
              <a:t>st</a:t>
            </a:r>
            <a:r>
              <a:rPr lang="en-US" dirty="0"/>
              <a:t>  </a:t>
            </a:r>
            <a:r>
              <a:rPr lang="en-US" sz="2200" dirty="0">
                <a:solidFill>
                  <a:prstClr val="black"/>
                </a:solidFill>
              </a:rPr>
              <a:t>Your Decision is IRREVOCABLE for the entire plan year! </a:t>
            </a:r>
          </a:p>
          <a:p>
            <a:pPr marL="800100" lvl="1" indent="-342900">
              <a:spcAft>
                <a:spcPts val="600"/>
              </a:spcAft>
              <a:buSzPct val="70000"/>
              <a:buFont typeface="Arial" panose="020B0604020202020204" pitchFamily="34" charset="0"/>
              <a:buChar char="•"/>
            </a:pPr>
            <a:r>
              <a:rPr lang="en-US" sz="2000" dirty="0"/>
              <a:t>Be conservative! The IRS has a strict </a:t>
            </a:r>
            <a:r>
              <a:rPr lang="en-US" sz="2000" b="1" dirty="0"/>
              <a:t>“Use it or Lose it” </a:t>
            </a:r>
            <a:r>
              <a:rPr lang="en-US" sz="2000" dirty="0"/>
              <a:t>rule.  If you do not use the full amount in your FSA, you will lose any remining funds </a:t>
            </a:r>
            <a:r>
              <a:rPr lang="en-US" sz="1800" i="1" dirty="0"/>
              <a:t>(except the $500 rollover for the HealthCare FSA). </a:t>
            </a:r>
            <a:endParaRPr lang="en-US" sz="2000" i="1" dirty="0"/>
          </a:p>
          <a:p>
            <a:pPr marL="800100" lvl="1" indent="-342900">
              <a:spcAft>
                <a:spcPts val="600"/>
              </a:spcAft>
              <a:buSzPct val="70000"/>
              <a:buFont typeface="Arial" panose="020B0604020202020204" pitchFamily="34" charset="0"/>
              <a:buChar char="•"/>
            </a:pPr>
            <a:r>
              <a:rPr lang="en-US" sz="2000" dirty="0"/>
              <a:t>Adjustments can be made if a “qualifying event” (marriage, divorce, death, birth, adoption) occurs.</a:t>
            </a:r>
          </a:p>
          <a:p>
            <a:pPr marL="800100" lvl="1" indent="-342900">
              <a:spcAft>
                <a:spcPts val="600"/>
              </a:spcAft>
              <a:buSzPct val="70000"/>
              <a:buFont typeface="Arial" panose="020B0604020202020204" pitchFamily="34" charset="0"/>
              <a:buChar char="•"/>
            </a:pPr>
            <a:r>
              <a:rPr lang="en-US" sz="2000" dirty="0"/>
              <a:t>You cannot transfer funds from one FSA to another.</a:t>
            </a:r>
          </a:p>
          <a:p>
            <a:pPr marL="800100" lvl="1" indent="-342900">
              <a:spcAft>
                <a:spcPts val="600"/>
              </a:spcAft>
              <a:buSzPct val="70000"/>
              <a:buFont typeface="Arial" panose="020B0604020202020204" pitchFamily="34" charset="0"/>
              <a:buChar char="•"/>
            </a:pPr>
            <a:r>
              <a:rPr lang="en-US" sz="2000" dirty="0"/>
              <a:t>The plan provides a Grace Period</a:t>
            </a:r>
          </a:p>
          <a:p>
            <a:pPr marL="800100" lvl="1" indent="-342900">
              <a:spcAft>
                <a:spcPts val="600"/>
              </a:spcAft>
              <a:buSzPct val="70000"/>
              <a:buFont typeface="Arial" panose="020B0604020202020204" pitchFamily="34" charset="0"/>
              <a:buChar char="•"/>
            </a:pPr>
            <a:r>
              <a:rPr lang="en-US" sz="2000" dirty="0"/>
              <a:t>You have until March 31st to submit claims for reimbursement.</a:t>
            </a:r>
          </a:p>
          <a:p>
            <a:pPr marL="800100" lvl="1" indent="-342900">
              <a:spcAft>
                <a:spcPts val="600"/>
              </a:spcAft>
              <a:buSzPct val="70000"/>
              <a:buFont typeface="Arial" panose="020B0604020202020204" pitchFamily="34" charset="0"/>
              <a:buChar char="•"/>
            </a:pPr>
            <a:r>
              <a:rPr lang="en-US" sz="2000" dirty="0"/>
              <a:t>You cannot have a Healthcare FSA and an HDHP plan, unless you have a Limited Purpose FSA Plan</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27</a:t>
            </a:fld>
            <a:endParaRPr lang="en-US"/>
          </a:p>
        </p:txBody>
      </p:sp>
    </p:spTree>
    <p:extLst>
      <p:ext uri="{BB962C8B-B14F-4D97-AF65-F5344CB8AC3E}">
        <p14:creationId xmlns:p14="http://schemas.microsoft.com/office/powerpoint/2010/main" val="1104888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4D1FF-E54D-642F-F254-BF70E0364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711D2-415E-BDCF-C088-0C8C5942F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DD14D-30F1-6083-F6F7-CDC947D1C622}"/>
              </a:ext>
            </a:extLst>
          </p:cNvPr>
          <p:cNvSpPr>
            <a:spLocks noGrp="1"/>
          </p:cNvSpPr>
          <p:nvPr>
            <p:ph type="body" idx="1"/>
          </p:nvPr>
        </p:nvSpPr>
        <p:spPr/>
        <p:txBody>
          <a:bodyPr/>
          <a:lstStyle/>
          <a:p>
            <a:pPr lvl="0">
              <a:spcAft>
                <a:spcPts val="600"/>
              </a:spcAft>
            </a:pPr>
            <a:r>
              <a:rPr lang="en-US" dirty="0"/>
              <a:t>The Plan Year is January 1 thru December 31</a:t>
            </a:r>
            <a:r>
              <a:rPr lang="en-US" baseline="30000" dirty="0"/>
              <a:t>st</a:t>
            </a:r>
            <a:r>
              <a:rPr lang="en-US" dirty="0"/>
              <a:t>  </a:t>
            </a:r>
            <a:r>
              <a:rPr lang="en-US" sz="2200" dirty="0">
                <a:solidFill>
                  <a:prstClr val="black"/>
                </a:solidFill>
              </a:rPr>
              <a:t>Your Decision is IRREVOCABLE for the entire plan year! </a:t>
            </a:r>
          </a:p>
          <a:p>
            <a:pPr marL="800100" lvl="1" indent="-342900">
              <a:spcAft>
                <a:spcPts val="600"/>
              </a:spcAft>
              <a:buSzPct val="70000"/>
              <a:buFont typeface="Arial" panose="020B0604020202020204" pitchFamily="34" charset="0"/>
              <a:buChar char="•"/>
            </a:pPr>
            <a:r>
              <a:rPr lang="en-US" sz="2000" dirty="0"/>
              <a:t>Be conservative! The IRS has a strict </a:t>
            </a:r>
            <a:r>
              <a:rPr lang="en-US" sz="2000" b="1" dirty="0"/>
              <a:t>“Use it or Lose it” </a:t>
            </a:r>
            <a:r>
              <a:rPr lang="en-US" sz="2000" dirty="0"/>
              <a:t>rule.  If you do not use the full amount in your FSA, you will lose any remining funds </a:t>
            </a:r>
            <a:r>
              <a:rPr lang="en-US" sz="1800" i="1" dirty="0"/>
              <a:t>(except the $500 rollover for the HealthCare FSA). </a:t>
            </a:r>
            <a:endParaRPr lang="en-US" sz="2000" i="1" dirty="0"/>
          </a:p>
          <a:p>
            <a:pPr marL="800100" lvl="1" indent="-342900">
              <a:spcAft>
                <a:spcPts val="600"/>
              </a:spcAft>
              <a:buSzPct val="70000"/>
              <a:buFont typeface="Arial" panose="020B0604020202020204" pitchFamily="34" charset="0"/>
              <a:buChar char="•"/>
            </a:pPr>
            <a:r>
              <a:rPr lang="en-US" sz="2000" dirty="0"/>
              <a:t>Adjustments can be made if a “qualifying event” (marriage, divorce, death, birth, adoption) occurs.</a:t>
            </a:r>
          </a:p>
          <a:p>
            <a:pPr marL="800100" lvl="1" indent="-342900">
              <a:spcAft>
                <a:spcPts val="600"/>
              </a:spcAft>
              <a:buSzPct val="70000"/>
              <a:buFont typeface="Arial" panose="020B0604020202020204" pitchFamily="34" charset="0"/>
              <a:buChar char="•"/>
            </a:pPr>
            <a:r>
              <a:rPr lang="en-US" sz="2000" dirty="0"/>
              <a:t>You cannot transfer funds from one FSA to another.</a:t>
            </a:r>
          </a:p>
          <a:p>
            <a:pPr marL="800100" lvl="1" indent="-342900">
              <a:spcAft>
                <a:spcPts val="600"/>
              </a:spcAft>
              <a:buSzPct val="70000"/>
              <a:buFont typeface="Arial" panose="020B0604020202020204" pitchFamily="34" charset="0"/>
              <a:buChar char="•"/>
            </a:pPr>
            <a:r>
              <a:rPr lang="en-US" sz="2000" dirty="0"/>
              <a:t>The plan provides a Grace Period</a:t>
            </a:r>
          </a:p>
          <a:p>
            <a:pPr marL="800100" lvl="1" indent="-342900">
              <a:spcAft>
                <a:spcPts val="600"/>
              </a:spcAft>
              <a:buSzPct val="70000"/>
              <a:buFont typeface="Arial" panose="020B0604020202020204" pitchFamily="34" charset="0"/>
              <a:buChar char="•"/>
            </a:pPr>
            <a:r>
              <a:rPr lang="en-US" sz="2000" dirty="0"/>
              <a:t>You have until March 31st to submit claims for reimbursement.</a:t>
            </a:r>
          </a:p>
          <a:p>
            <a:pPr marL="800100" lvl="1" indent="-342900">
              <a:spcAft>
                <a:spcPts val="600"/>
              </a:spcAft>
              <a:buSzPct val="70000"/>
              <a:buFont typeface="Arial" panose="020B0604020202020204" pitchFamily="34" charset="0"/>
              <a:buChar char="•"/>
            </a:pPr>
            <a:r>
              <a:rPr lang="en-US" sz="2000" dirty="0"/>
              <a:t>You cannot have a Healthcare FSA and an HDHP plan, unless you have a Limited Purpose FSA Plan</a:t>
            </a:r>
          </a:p>
          <a:p>
            <a:endParaRPr lang="en-US" dirty="0"/>
          </a:p>
        </p:txBody>
      </p:sp>
      <p:sp>
        <p:nvSpPr>
          <p:cNvPr id="4" name="Slide Number Placeholder 3">
            <a:extLst>
              <a:ext uri="{FF2B5EF4-FFF2-40B4-BE49-F238E27FC236}">
                <a16:creationId xmlns:a16="http://schemas.microsoft.com/office/drawing/2014/main" id="{526E3DC4-9E17-6F2A-4FD9-6B9DE7D75103}"/>
              </a:ext>
            </a:extLst>
          </p:cNvPr>
          <p:cNvSpPr>
            <a:spLocks noGrp="1"/>
          </p:cNvSpPr>
          <p:nvPr>
            <p:ph type="sldNum" sz="quarter" idx="5"/>
          </p:nvPr>
        </p:nvSpPr>
        <p:spPr/>
        <p:txBody>
          <a:bodyPr/>
          <a:lstStyle/>
          <a:p>
            <a:fld id="{E9AB8827-B6A7-4E6F-A694-1EEA6F41B125}" type="slidenum">
              <a:rPr lang="en-US" smtClean="0"/>
              <a:t>28</a:t>
            </a:fld>
            <a:endParaRPr lang="en-US"/>
          </a:p>
        </p:txBody>
      </p:sp>
    </p:spTree>
    <p:extLst>
      <p:ext uri="{BB962C8B-B14F-4D97-AF65-F5344CB8AC3E}">
        <p14:creationId xmlns:p14="http://schemas.microsoft.com/office/powerpoint/2010/main" val="1512469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Now, let’s review dental plan options.</a:t>
            </a:r>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29</a:t>
            </a:fld>
            <a:endParaRPr lang="en-US"/>
          </a:p>
        </p:txBody>
      </p:sp>
    </p:spTree>
    <p:extLst>
      <p:ext uri="{BB962C8B-B14F-4D97-AF65-F5344CB8AC3E}">
        <p14:creationId xmlns:p14="http://schemas.microsoft.com/office/powerpoint/2010/main" val="2108087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continue to have 2 dental plan options through MetLife -  the Basic Plan and the Premium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plan difference are The Basic Plans features an $1,000 annual maximum benefit per family and The Premium plan features a </a:t>
            </a:r>
            <a:r>
              <a:rPr lang="en-US" b="1" dirty="0"/>
              <a:t>$1,500 </a:t>
            </a:r>
            <a:r>
              <a:rPr lang="en-US" dirty="0"/>
              <a:t>annual maximum benefit per family. Also, the Premium Plan has an Orthodontia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30</a:t>
            </a:fld>
            <a:endParaRPr lang="en-US"/>
          </a:p>
        </p:txBody>
      </p:sp>
    </p:spTree>
    <p:extLst>
      <p:ext uri="{BB962C8B-B14F-4D97-AF65-F5344CB8AC3E}">
        <p14:creationId xmlns:p14="http://schemas.microsoft.com/office/powerpoint/2010/main" val="1702352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dirty="0">
                <a:effectLst/>
                <a:latin typeface="Aptos" panose="020B0004020202020204" pitchFamily="34" charset="0"/>
                <a:ea typeface="Aptos" panose="020B0004020202020204" pitchFamily="34" charset="0"/>
                <a:cs typeface="Aptos" panose="020B0004020202020204" pitchFamily="34" charset="0"/>
              </a:rPr>
              <a:t>This slide shows network considerations to keep in mind as you choose your dental plan. </a:t>
            </a: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31</a:t>
            </a:fld>
            <a:endParaRPr lang="en-US"/>
          </a:p>
        </p:txBody>
      </p:sp>
    </p:spTree>
    <p:extLst>
      <p:ext uri="{BB962C8B-B14F-4D97-AF65-F5344CB8AC3E}">
        <p14:creationId xmlns:p14="http://schemas.microsoft.com/office/powerpoint/2010/main" val="2282116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Next, let’s review at vision benefits. </a:t>
            </a:r>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32</a:t>
            </a:fld>
            <a:endParaRPr lang="en-US"/>
          </a:p>
        </p:txBody>
      </p:sp>
    </p:spTree>
    <p:extLst>
      <p:ext uri="{BB962C8B-B14F-4D97-AF65-F5344CB8AC3E}">
        <p14:creationId xmlns:p14="http://schemas.microsoft.com/office/powerpoint/2010/main" val="2703727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dirty="0"/>
              <a:t>Effective January 1, 2026 vision will now be through EyeMed.  </a:t>
            </a:r>
          </a:p>
          <a:p>
            <a:pPr marL="0" marR="0" indent="0" algn="l" defTabSz="914400" rtl="0" eaLnBrk="1" fontAlgn="auto" latinLnBrk="0" hangingPunct="1">
              <a:lnSpc>
                <a:spcPct val="100000"/>
              </a:lnSpc>
              <a:spcBef>
                <a:spcPct val="0"/>
              </a:spcBef>
              <a:spcAft>
                <a:spcPct val="0"/>
              </a:spcAft>
              <a:buClrTx/>
              <a:buSzTx/>
              <a:buFontTx/>
              <a:buNone/>
              <a:defRPr/>
            </a:pPr>
            <a:r>
              <a:rPr lang="en-US" dirty="0"/>
              <a:t>The plan features a $10 copay for an eye exam, available every 12 months. </a:t>
            </a:r>
          </a:p>
          <a:p>
            <a:pPr marL="0" marR="0" indent="0" algn="l" defTabSz="914400" rtl="0" eaLnBrk="1" fontAlgn="auto" latinLnBrk="0" hangingPunct="1">
              <a:lnSpc>
                <a:spcPct val="100000"/>
              </a:lnSpc>
              <a:spcBef>
                <a:spcPct val="0"/>
              </a:spcBef>
              <a:spcAft>
                <a:spcPct val="0"/>
              </a:spcAft>
              <a:buClrTx/>
              <a:buSzTx/>
              <a:buFontTx/>
              <a:buNone/>
              <a:defRPr/>
            </a:pPr>
            <a:r>
              <a:rPr lang="en-US" dirty="0"/>
              <a:t>A $20 copay covers lenses ever 12 months, though additional services may apply for lens enhancements such as anti-glare coatings, scratch resistant coating, and alternate materials. </a:t>
            </a:r>
          </a:p>
          <a:p>
            <a:pPr marL="0" marR="0" indent="0" algn="l" defTabSz="914400" rtl="0" eaLnBrk="1" fontAlgn="auto" latinLnBrk="0" hangingPunct="1">
              <a:lnSpc>
                <a:spcPct val="100000"/>
              </a:lnSpc>
              <a:spcBef>
                <a:spcPct val="0"/>
              </a:spcBef>
              <a:spcAft>
                <a:spcPct val="0"/>
              </a:spcAft>
              <a:buClrTx/>
              <a:buSzTx/>
              <a:buFontTx/>
              <a:buNone/>
              <a:defRPr/>
            </a:pPr>
            <a:r>
              <a:rPr lang="en-US" dirty="0"/>
              <a:t>Frames are available every 24 months with an allowance of $160 at most retailers. You also have a 20% savings on the amount over your allowance. </a:t>
            </a:r>
          </a:p>
          <a:p>
            <a:pPr marL="0" marR="0" indent="0" algn="l" defTabSz="914400" rtl="0" eaLnBrk="1" fontAlgn="auto" latinLnBrk="0" hangingPunct="1">
              <a:lnSpc>
                <a:spcPct val="100000"/>
              </a:lnSpc>
              <a:spcBef>
                <a:spcPct val="0"/>
              </a:spcBef>
              <a:spcAft>
                <a:spcPct val="0"/>
              </a:spcAft>
              <a:buClrTx/>
              <a:buSzTx/>
              <a:buFontTx/>
              <a:buNone/>
              <a:defRPr/>
            </a:pPr>
            <a:endParaRPr lang="en-US" dirty="0"/>
          </a:p>
          <a:p>
            <a:pPr marL="0" marR="0" indent="0" algn="l" defTabSz="914400" rtl="0" eaLnBrk="1" fontAlgn="auto" latinLnBrk="0" hangingPunct="1">
              <a:lnSpc>
                <a:spcPct val="100000"/>
              </a:lnSpc>
              <a:spcBef>
                <a:spcPct val="0"/>
              </a:spcBef>
              <a:spcAft>
                <a:spcPct val="0"/>
              </a:spcAft>
              <a:buClrTx/>
              <a:buSzTx/>
              <a:buFontTx/>
              <a:buNone/>
              <a:defRPr/>
            </a:pPr>
            <a:r>
              <a:rPr lang="en-US" dirty="0"/>
              <a:t>Contacts are available instead of glasses every 12 months with the same $160 allowance. </a:t>
            </a:r>
            <a:endParaRPr lang="en-US" baseline="0" dirty="0"/>
          </a:p>
          <a:p>
            <a:pPr marL="0" marR="0" indent="0" algn="l" defTabSz="914400" rtl="0" eaLnBrk="1" fontAlgn="auto" latinLnBrk="0" hangingPunct="1">
              <a:lnSpc>
                <a:spcPct val="100000"/>
              </a:lnSpc>
              <a:spcBef>
                <a:spcPct val="0"/>
              </a:spcBef>
              <a:spcAft>
                <a:spcPct val="0"/>
              </a:spcAft>
              <a:buClrTx/>
              <a:buSzTx/>
              <a:buFontTx/>
              <a:buNone/>
              <a:defRPr/>
            </a:pPr>
            <a:r>
              <a:rPr lang="en-US" baseline="0" dirty="0"/>
              <a:t>Additional Exclusive Member Benefits Include:</a:t>
            </a:r>
          </a:p>
          <a:p>
            <a:pPr marL="0" marR="0" indent="0" algn="l" defTabSz="914400" rtl="0" eaLnBrk="1" fontAlgn="auto" latinLnBrk="0" hangingPunct="1">
              <a:lnSpc>
                <a:spcPct val="100000"/>
              </a:lnSpc>
              <a:spcBef>
                <a:spcPct val="0"/>
              </a:spcBef>
              <a:spcAft>
                <a:spcPct val="0"/>
              </a:spcAft>
              <a:buClrTx/>
              <a:buSzTx/>
              <a:buFontTx/>
              <a:buNone/>
              <a:defRPr/>
            </a:pPr>
            <a:r>
              <a:rPr lang="en-US" baseline="0" dirty="0"/>
              <a:t>Discounts for additional pairs of glasses, including non-prescription sunglasses, Lasik and Hearing aids.</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33</a:t>
            </a:fld>
            <a:endParaRPr lang="en-US"/>
          </a:p>
        </p:txBody>
      </p:sp>
    </p:spTree>
    <p:extLst>
      <p:ext uri="{BB962C8B-B14F-4D97-AF65-F5344CB8AC3E}">
        <p14:creationId xmlns:p14="http://schemas.microsoft.com/office/powerpoint/2010/main" val="4286211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dirty="0"/>
              <a:t>Let’s next look at additional lines of coverage offered through your employer. Life and Disability benefits will now be through Mutual of Omaha effective January 1</a:t>
            </a:r>
            <a:r>
              <a:rPr lang="en-US" baseline="30000" dirty="0"/>
              <a:t>st</a:t>
            </a:r>
            <a:r>
              <a:rPr lang="en-US" dirty="0"/>
              <a:t>.</a:t>
            </a: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34</a:t>
            </a:fld>
            <a:endParaRPr lang="en-US"/>
          </a:p>
        </p:txBody>
      </p:sp>
    </p:spTree>
    <p:extLst>
      <p:ext uri="{BB962C8B-B14F-4D97-AF65-F5344CB8AC3E}">
        <p14:creationId xmlns:p14="http://schemas.microsoft.com/office/powerpoint/2010/main" val="43157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Open enrollment is the one time per year you can make changes to your benefit plans without a qualifying event. A qualifying event, such as marriage, divorce, or the birth of a child, allows you to make changes mid-plan year. Absent one of these events, the only time you can make changes to your benefit selection is during open enrollment. All elections are effective at the start of your plan year!</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E9AB8827-B6A7-4E6F-A694-1EEA6F41B125}" type="slidenum">
              <a:rPr lang="en-US" smtClean="0"/>
              <a:t>3</a:t>
            </a:fld>
            <a:endParaRPr lang="en-US"/>
          </a:p>
        </p:txBody>
      </p:sp>
    </p:spTree>
    <p:extLst>
      <p:ext uri="{BB962C8B-B14F-4D97-AF65-F5344CB8AC3E}">
        <p14:creationId xmlns:p14="http://schemas.microsoft.com/office/powerpoint/2010/main" val="3446540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Clermont County continues to provide $25,000 Basic Life and $25,000 accidental death and dismemberment benefits to all eligible full-time employees at no cost to you. The Life insurance benefit will be paid to your designated beneficiary in the event of death while covered under the plan. The accidental death and dismemberment benefit will be paid in the event of a loss of life or limb by accident while covered under the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benefit does not apply to CCDD employees – see your personnel department for details. </a:t>
            </a:r>
          </a:p>
          <a:p>
            <a:r>
              <a:rPr lang="en-US" sz="1200" kern="1200" dirty="0">
                <a:solidFill>
                  <a:schemeClr val="tx1"/>
                </a:solidFill>
                <a:effectLst/>
                <a:latin typeface="+mn-lt"/>
                <a:ea typeface="+mn-ea"/>
                <a:cs typeface="+mn-cs"/>
              </a:rPr>
              <a:t>Friendly reminder this is a good time to review and </a:t>
            </a:r>
            <a:r>
              <a:rPr lang="en-US" sz="1200" kern="1200" dirty="0" err="1">
                <a:solidFill>
                  <a:schemeClr val="tx1"/>
                </a:solidFill>
                <a:effectLst/>
                <a:latin typeface="+mn-lt"/>
                <a:ea typeface="+mn-ea"/>
                <a:cs typeface="+mn-cs"/>
              </a:rPr>
              <a:t>upate</a:t>
            </a:r>
            <a:r>
              <a:rPr lang="en-US" sz="1200" kern="1200" dirty="0">
                <a:solidFill>
                  <a:schemeClr val="tx1"/>
                </a:solidFill>
                <a:effectLst/>
                <a:latin typeface="+mn-lt"/>
                <a:ea typeface="+mn-ea"/>
                <a:cs typeface="+mn-cs"/>
              </a:rPr>
              <a:t> your beneficiary information.</a:t>
            </a:r>
          </a:p>
          <a:p>
            <a:pPr marL="0" marR="0" indent="0" algn="l" defTabSz="914400" rtl="0" eaLnBrk="1" fontAlgn="auto" latinLnBrk="0" hangingPunct="1">
              <a:lnSpc>
                <a:spcPct val="100000"/>
              </a:lnSpc>
              <a:spcBef>
                <a:spcPct val="0"/>
              </a:spcBef>
              <a:spcAft>
                <a:spcPct val="0"/>
              </a:spcAft>
              <a:buClrTx/>
              <a:buSzTx/>
              <a:buFontTx/>
              <a:buNone/>
              <a:defRPr/>
            </a:pPr>
            <a:endParaRPr lang="en-US" baseline="0" dirty="0"/>
          </a:p>
        </p:txBody>
      </p:sp>
      <p:sp>
        <p:nvSpPr>
          <p:cNvPr id="4" name="Slide Number Placeholder 3"/>
          <p:cNvSpPr>
            <a:spLocks noGrp="1"/>
          </p:cNvSpPr>
          <p:nvPr>
            <p:ph type="sldNum" sz="quarter" idx="10"/>
          </p:nvPr>
        </p:nvSpPr>
        <p:spPr/>
        <p:txBody>
          <a:bodyPr/>
          <a:lstStyle/>
          <a:p>
            <a:fld id="{ABCB7D7F-4532-4F42-B9A9-7E16BF0C486C}" type="slidenum">
              <a:rPr lang="en-US" smtClean="0"/>
              <a:t>35</a:t>
            </a:fld>
            <a:endParaRPr lang="en-US"/>
          </a:p>
        </p:txBody>
      </p:sp>
    </p:spTree>
    <p:extLst>
      <p:ext uri="{BB962C8B-B14F-4D97-AF65-F5344CB8AC3E}">
        <p14:creationId xmlns:p14="http://schemas.microsoft.com/office/powerpoint/2010/main" val="3325147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 employer paid Basic Life and accidental death and dismemberment coverage, you have the option to “buy-up” voluntary life insurance and accidental death and dismemberment coverage. Cost of coverage depends on the amount of coverage you elect and your current age. Election, however, could be subject to medical questions and evidence of insurability. Your contributions will depend on your age and the amount of coverage you elect.  If you elect voluntary employee life insurance, you also have the option to purchase coverage for your spouse and/or dependent children. </a:t>
            </a:r>
          </a:p>
          <a:p>
            <a:endParaRPr lang="en-US" dirty="0"/>
          </a:p>
        </p:txBody>
      </p:sp>
      <p:sp>
        <p:nvSpPr>
          <p:cNvPr id="4" name="Slide Number Placeholder 3"/>
          <p:cNvSpPr>
            <a:spLocks noGrp="1"/>
          </p:cNvSpPr>
          <p:nvPr>
            <p:ph type="sldNum" sz="quarter" idx="5"/>
          </p:nvPr>
        </p:nvSpPr>
        <p:spPr/>
        <p:txBody>
          <a:bodyPr/>
          <a:lstStyle/>
          <a:p>
            <a:fld id="{313ADBB5-13CA-4FF8-8648-96356FDA7540}" type="slidenum">
              <a:rPr lang="en-US" smtClean="0"/>
              <a:t>36</a:t>
            </a:fld>
            <a:endParaRPr lang="en-US"/>
          </a:p>
        </p:txBody>
      </p:sp>
    </p:spTree>
    <p:extLst>
      <p:ext uri="{BB962C8B-B14F-4D97-AF65-F5344CB8AC3E}">
        <p14:creationId xmlns:p14="http://schemas.microsoft.com/office/powerpoint/2010/main" val="1828901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Clermont County provides you with long-term income protection through Mutual of Omaha in the event you become unable to work due to a non-work-related illness or injury until you have 5 years of OPERS service.  The following highlights details regarding our long-term disability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The Elimination Period is 180 days</a:t>
            </a: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The Long-Term Disability is 60% up to a monthly maximum of $5,000</a:t>
            </a: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 Definition of Disability is 3 years own occupation</a:t>
            </a: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 The Maximum Disability Period is to Social Security normal retirement age</a:t>
            </a: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Pre-Existing Condition Limitations is 12 months for conditions treated within the 12 months prior to effective date of coverage</a:t>
            </a:r>
          </a:p>
          <a:p>
            <a:pPr rtl="0" eaLnBrk="1" fontAlgn="ctr" latinLnBrk="0" hangingPunct="1"/>
            <a:r>
              <a:rPr lang="en-US" sz="1200" dirty="0"/>
              <a:t> </a:t>
            </a:r>
          </a:p>
          <a:p>
            <a:pPr rtl="0" eaLnBrk="1" fontAlgn="ctr" latinLnBrk="0" hangingPunct="1"/>
            <a:r>
              <a:rPr lang="en-US" sz="1200" dirty="0"/>
              <a:t>Not that Employees with 5 or more years of service may qualify for a similar benefit through the Ohio Public Employees Retirement System</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37</a:t>
            </a:fld>
            <a:endParaRPr lang="en-US"/>
          </a:p>
        </p:txBody>
      </p:sp>
    </p:spTree>
    <p:extLst>
      <p:ext uri="{BB962C8B-B14F-4D97-AF65-F5344CB8AC3E}">
        <p14:creationId xmlns:p14="http://schemas.microsoft.com/office/powerpoint/2010/main" val="4218098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Next, let’s review the enrollment process. </a:t>
            </a:r>
          </a:p>
          <a:p>
            <a:endParaRPr lang="en-US"/>
          </a:p>
        </p:txBody>
      </p:sp>
      <p:sp>
        <p:nvSpPr>
          <p:cNvPr id="4" name="Slide Number Placeholder 3"/>
          <p:cNvSpPr>
            <a:spLocks noGrp="1"/>
          </p:cNvSpPr>
          <p:nvPr>
            <p:ph type="sldNum" sz="quarter" idx="5"/>
          </p:nvPr>
        </p:nvSpPr>
        <p:spPr/>
        <p:txBody>
          <a:bodyPr/>
          <a:lstStyle/>
          <a:p>
            <a:fld id="{E9AB8827-B6A7-4E6F-A694-1EEA6F41B125}" type="slidenum">
              <a:rPr lang="en-US" smtClean="0"/>
              <a:t>38</a:t>
            </a:fld>
            <a:endParaRPr lang="en-US"/>
          </a:p>
        </p:txBody>
      </p:sp>
    </p:spTree>
    <p:extLst>
      <p:ext uri="{BB962C8B-B14F-4D97-AF65-F5344CB8AC3E}">
        <p14:creationId xmlns:p14="http://schemas.microsoft.com/office/powerpoint/2010/main" val="2822424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dirty="0"/>
              <a:t> </a:t>
            </a:r>
            <a:r>
              <a:rPr lang="en-US" sz="1200" dirty="0"/>
              <a:t>Clermont County also offers a wide selection of supplemental plans.  Supplemental plans are available for full-time and also part-time employees who are regularly scheduled to work 20 hours or more per week. </a:t>
            </a:r>
          </a:p>
          <a:p>
            <a:endParaRPr lang="en-US" sz="1200" dirty="0"/>
          </a:p>
          <a:p>
            <a:r>
              <a:rPr lang="en-US" sz="1200" dirty="0"/>
              <a:t>For additional Information and rates on: </a:t>
            </a:r>
          </a:p>
          <a:p>
            <a:r>
              <a:rPr lang="en-US" sz="1200" dirty="0"/>
              <a:t>Allstate Cancer Coverage</a:t>
            </a:r>
          </a:p>
          <a:p>
            <a:r>
              <a:rPr lang="en-US" sz="1200" dirty="0"/>
              <a:t>Allstate Critical Illness</a:t>
            </a:r>
          </a:p>
          <a:p>
            <a:r>
              <a:rPr lang="en-US" sz="1200" dirty="0"/>
              <a:t>Allstate Accident Insurance</a:t>
            </a:r>
          </a:p>
          <a:p>
            <a:r>
              <a:rPr lang="en-US" sz="1200" dirty="0"/>
              <a:t>Allstate Universal Life Insurance</a:t>
            </a:r>
          </a:p>
          <a:p>
            <a:r>
              <a:rPr lang="en-US" sz="1200" dirty="0"/>
              <a:t>Trustmark Voluntary (STD) Short Term Disability &amp; (LTD) Long-Term Disability Insurance</a:t>
            </a:r>
          </a:p>
          <a:p>
            <a:endParaRPr lang="en-US" sz="1200" dirty="0"/>
          </a:p>
          <a:p>
            <a:pPr marL="0" indent="0">
              <a:buNone/>
            </a:pPr>
            <a:r>
              <a:rPr lang="en-US" sz="1200" dirty="0"/>
              <a:t>call Star Robbins Company at 800-486-7721</a:t>
            </a: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39</a:t>
            </a:fld>
            <a:endParaRPr lang="en-US"/>
          </a:p>
        </p:txBody>
      </p:sp>
    </p:spTree>
    <p:extLst>
      <p:ext uri="{BB962C8B-B14F-4D97-AF65-F5344CB8AC3E}">
        <p14:creationId xmlns:p14="http://schemas.microsoft.com/office/powerpoint/2010/main" val="2498272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Finally, let’s review some resources. </a:t>
            </a:r>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40</a:t>
            </a:fld>
            <a:endParaRPr lang="en-US"/>
          </a:p>
        </p:txBody>
      </p:sp>
    </p:spTree>
    <p:extLst>
      <p:ext uri="{BB962C8B-B14F-4D97-AF65-F5344CB8AC3E}">
        <p14:creationId xmlns:p14="http://schemas.microsoft.com/office/powerpoint/2010/main" val="2012772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201F1E"/>
                </a:highlight>
              </a:rPr>
              <a:t>The USI EB app provides a quick and simple way for you and your benefit plan participants to access benefit summaries and other important information about your group plans. The app also offers the ability to take photos of ID cards to store on the phone, as well as a way to easily locate carrier and HR contact information—all in one place—24/7 and on the 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39A37"/>
              </a:solidFill>
              <a:highlight>
                <a:srgbClr val="201F1E"/>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9A37"/>
                </a:solidFill>
                <a:highlight>
                  <a:srgbClr val="201F1E"/>
                </a:highlight>
              </a:rPr>
              <a:t>Download in the App Store or Google Play Store and enter code </a:t>
            </a:r>
            <a:r>
              <a:rPr lang="en-US" sz="1200" b="1" u="sng" dirty="0">
                <a:solidFill>
                  <a:srgbClr val="539A37"/>
                </a:solidFill>
                <a:highlight>
                  <a:srgbClr val="201F1E"/>
                </a:highlight>
              </a:rPr>
              <a:t>G28511 </a:t>
            </a:r>
            <a:r>
              <a:rPr lang="en-US" sz="1200" dirty="0">
                <a:solidFill>
                  <a:srgbClr val="539A37"/>
                </a:solidFill>
                <a:highlight>
                  <a:srgbClr val="201F1E"/>
                </a:highlight>
              </a:rPr>
              <a:t>in the app to access your benefits. </a:t>
            </a:r>
          </a:p>
        </p:txBody>
      </p:sp>
      <p:sp>
        <p:nvSpPr>
          <p:cNvPr id="4" name="Slide Number Placeholder 3"/>
          <p:cNvSpPr>
            <a:spLocks noGrp="1"/>
          </p:cNvSpPr>
          <p:nvPr>
            <p:ph type="sldNum" sz="quarter" idx="5"/>
          </p:nvPr>
        </p:nvSpPr>
        <p:spPr/>
        <p:txBody>
          <a:bodyPr/>
          <a:lstStyle/>
          <a:p>
            <a:fld id="{E9AB8827-B6A7-4E6F-A694-1EEA6F41B125}" type="slidenum">
              <a:rPr lang="en-US" smtClean="0"/>
              <a:t>41</a:t>
            </a:fld>
            <a:endParaRPr lang="en-US"/>
          </a:p>
        </p:txBody>
      </p:sp>
    </p:spTree>
    <p:extLst>
      <p:ext uri="{BB962C8B-B14F-4D97-AF65-F5344CB8AC3E}">
        <p14:creationId xmlns:p14="http://schemas.microsoft.com/office/powerpoint/2010/main" val="1569057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Assistance Program (EAP) is offered to all employees of Clermont County at no cost.</a:t>
            </a:r>
          </a:p>
          <a:p>
            <a:endParaRPr lang="en-US" dirty="0"/>
          </a:p>
          <a:p>
            <a:r>
              <a:rPr lang="en-US" dirty="0"/>
              <a:t>Clermont County employees, spouses/partners and dependents in the home are eligible for up to 5 confidential counseling sessions per issue with a licensed counselor. </a:t>
            </a:r>
          </a:p>
          <a:p>
            <a:endParaRPr lang="en-US" dirty="0"/>
          </a:p>
          <a:p>
            <a:r>
              <a:rPr lang="en-US" dirty="0"/>
              <a:t>EAP offers support for many aspects of life such as; Stress Management, Crisis Support, Relationships, Emotional Health, Grief &amp; Loss, Addictions and Financial Counseling.</a:t>
            </a:r>
          </a:p>
          <a:p>
            <a:endParaRPr lang="en-US" dirty="0"/>
          </a:p>
          <a:p>
            <a:r>
              <a:rPr lang="en-US" dirty="0"/>
              <a:t>These sessions can be by telephone, video or in-person sessions and are completely confidential.</a:t>
            </a:r>
          </a:p>
          <a:p>
            <a:endParaRPr lang="en-US" dirty="0"/>
          </a:p>
          <a:p>
            <a:r>
              <a:rPr lang="en-US" dirty="0"/>
              <a:t>You can call to schedule an appointment or go online and access resources.</a:t>
            </a:r>
          </a:p>
          <a:p>
            <a:endParaRPr lang="en-US" dirty="0"/>
          </a:p>
        </p:txBody>
      </p:sp>
      <p:sp>
        <p:nvSpPr>
          <p:cNvPr id="4" name="Slide Number Placeholder 3"/>
          <p:cNvSpPr>
            <a:spLocks noGrp="1"/>
          </p:cNvSpPr>
          <p:nvPr>
            <p:ph type="sldNum" sz="quarter" idx="5"/>
          </p:nvPr>
        </p:nvSpPr>
        <p:spPr/>
        <p:txBody>
          <a:bodyPr/>
          <a:lstStyle/>
          <a:p>
            <a:fld id="{313ADBB5-13CA-4FF8-8648-96356FDA7540}" type="slidenum">
              <a:rPr lang="en-US" smtClean="0"/>
              <a:t>42</a:t>
            </a:fld>
            <a:endParaRPr lang="en-US"/>
          </a:p>
        </p:txBody>
      </p:sp>
    </p:spTree>
    <p:extLst>
      <p:ext uri="{BB962C8B-B14F-4D97-AF65-F5344CB8AC3E}">
        <p14:creationId xmlns:p14="http://schemas.microsoft.com/office/powerpoint/2010/main" val="1679532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48F33E9-ADAF-490A-875A-811A604FD72D}"/>
              </a:ext>
            </a:extLst>
          </p:cNvPr>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B7D6C9B-A083-493E-94F1-CAC63C3519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0000"/>
              </a:lnSpc>
            </a:pPr>
            <a:r>
              <a:rPr lang="en-US" altLang="en-US" sz="700" dirty="0"/>
              <a:t>It is not enough for a health plan to blindly connect data—those insights need to work harder. For true, lasting transformation in healthcare, it takes learning, listening, and gaining an unprecedented line of sight into the health journey of each individual member.</a:t>
            </a:r>
          </a:p>
          <a:p>
            <a:pPr eaLnBrk="1" hangingPunct="1">
              <a:lnSpc>
                <a:spcPct val="100000"/>
              </a:lnSpc>
            </a:pPr>
            <a:endParaRPr lang="en-US" altLang="en-US" sz="700" dirty="0"/>
          </a:p>
          <a:p>
            <a:pPr eaLnBrk="1" hangingPunct="1">
              <a:lnSpc>
                <a:spcPct val="100000"/>
              </a:lnSpc>
            </a:pPr>
            <a:r>
              <a:rPr lang="en-US" altLang="en-US" sz="700" b="1" dirty="0"/>
              <a:t>At Anthem, our ecosystem is built around this customer journey, with every piece connected by a single purpose: installing everyone with the confidence of care.</a:t>
            </a:r>
            <a:r>
              <a:rPr lang="en-US" altLang="en-US" sz="700" dirty="0"/>
              <a:t> </a:t>
            </a:r>
          </a:p>
          <a:p>
            <a:pPr eaLnBrk="1" hangingPunct="1">
              <a:lnSpc>
                <a:spcPct val="100000"/>
              </a:lnSpc>
            </a:pPr>
            <a:endParaRPr lang="en-US" altLang="en-US" sz="700" dirty="0"/>
          </a:p>
          <a:p>
            <a:pPr eaLnBrk="1" hangingPunct="1">
              <a:lnSpc>
                <a:spcPct val="80000"/>
              </a:lnSpc>
              <a:spcBef>
                <a:spcPct val="0"/>
              </a:spcBef>
            </a:pPr>
            <a:r>
              <a:rPr lang="en-US" altLang="en-US" dirty="0">
                <a:cs typeface="Arial" panose="020B0604020202020204" pitchFamily="34" charset="0"/>
              </a:rPr>
              <a:t>Anthem partners with local experts to overcome some of the toughest health challenges people are facing. We do it through unique combination of technology and empathy — allowing us to re-invent how we deliver health today and tomorrow.</a:t>
            </a:r>
          </a:p>
          <a:p>
            <a:pPr eaLnBrk="1" hangingPunct="1">
              <a:lnSpc>
                <a:spcPct val="100000"/>
              </a:lnSpc>
            </a:pPr>
            <a:endParaRPr lang="en-US" altLang="en-US" sz="700" dirty="0"/>
          </a:p>
          <a:p>
            <a:pPr eaLnBrk="1" hangingPunct="1">
              <a:lnSpc>
                <a:spcPct val="100000"/>
              </a:lnSpc>
            </a:pPr>
            <a:r>
              <a:rPr lang="en-US" altLang="en-US" sz="700" dirty="0"/>
              <a:t>Here are some of the ways we are working to move people, business, and healthcare forward.</a:t>
            </a:r>
          </a:p>
          <a:p>
            <a:pPr eaLnBrk="1" hangingPunct="1">
              <a:lnSpc>
                <a:spcPct val="100000"/>
              </a:lnSpc>
            </a:pPr>
            <a:endParaRPr lang="en-US" altLang="en-US" sz="700" dirty="0"/>
          </a:p>
          <a:p>
            <a:pPr eaLnBrk="1" hangingPunct="1">
              <a:lnSpc>
                <a:spcPct val="100000"/>
              </a:lnSpc>
            </a:pPr>
            <a:r>
              <a:rPr lang="en-US" altLang="en-US" sz="700" b="1" dirty="0"/>
              <a:t>Digital-first ecosystem </a:t>
            </a:r>
          </a:p>
          <a:p>
            <a:pPr eaLnBrk="1" hangingPunct="1">
              <a:lnSpc>
                <a:spcPct val="100000"/>
              </a:lnSpc>
            </a:pPr>
            <a:r>
              <a:rPr lang="en-US" altLang="en-US" sz="700" dirty="0"/>
              <a:t>We believe the future of healthcare is a thriving, interconnected ecosystem fed by data and digital. Where technology makes the human experience more cohesive. In this kind of health ecosystem, all aspects of healthcare—doctors, health plans, wellness tools, everything—work together seamlessly to create more efficient and effective care, and a more connected experience for everyone. At Anthem, we are actively working to build the healthcare ecosystem of tomorrow, right now.</a:t>
            </a:r>
          </a:p>
          <a:p>
            <a:pPr eaLnBrk="1" hangingPunct="1">
              <a:lnSpc>
                <a:spcPct val="100000"/>
              </a:lnSpc>
            </a:pPr>
            <a:endParaRPr lang="en-US" altLang="en-US" sz="700" dirty="0"/>
          </a:p>
          <a:p>
            <a:pPr eaLnBrk="1" hangingPunct="1">
              <a:lnSpc>
                <a:spcPct val="100000"/>
              </a:lnSpc>
            </a:pPr>
            <a:r>
              <a:rPr lang="en-US" altLang="en-US" sz="700" b="1" dirty="0"/>
              <a:t>Human-focused data and artificial intelligence</a:t>
            </a:r>
          </a:p>
          <a:p>
            <a:pPr eaLnBrk="1" hangingPunct="1">
              <a:lnSpc>
                <a:spcPct val="100000"/>
              </a:lnSpc>
            </a:pPr>
            <a:r>
              <a:rPr lang="en-US" altLang="en-US" sz="700" dirty="0"/>
              <a:t>Data is meaningless unless you recognize that there is a real person behind each datapoint. With Anthem, you have a health plan that’s harnessing the power of artificial intelligence (AI) and data science to improve every moment of health—informing the way we collaborate with providers, customize networks, unify the member experience, and reduce the total cost of care.</a:t>
            </a:r>
          </a:p>
          <a:p>
            <a:pPr eaLnBrk="1" hangingPunct="1">
              <a:lnSpc>
                <a:spcPct val="100000"/>
              </a:lnSpc>
            </a:pPr>
            <a:endParaRPr lang="en-US" altLang="en-US" sz="700" dirty="0"/>
          </a:p>
          <a:p>
            <a:pPr eaLnBrk="1" hangingPunct="1">
              <a:lnSpc>
                <a:spcPct val="100000"/>
              </a:lnSpc>
            </a:pPr>
            <a:r>
              <a:rPr lang="en-US" altLang="en-US" sz="700" b="1" dirty="0"/>
              <a:t>Health in real time </a:t>
            </a:r>
          </a:p>
          <a:p>
            <a:pPr eaLnBrk="1" hangingPunct="1">
              <a:lnSpc>
                <a:spcPct val="100000"/>
              </a:lnSpc>
            </a:pPr>
            <a:r>
              <a:rPr lang="en-US" altLang="en-US" sz="700" dirty="0"/>
              <a:t>As we touched on earlier, every moment is an opportunity to learn and impact a person’s health. At Anthem, those opportunities do not go to waste. Using real-time population health analytics, we are meeting members where they are, when they need us most, to improve health—and keep costs down—proactively.</a:t>
            </a:r>
          </a:p>
          <a:p>
            <a:pPr eaLnBrk="1" hangingPunct="1">
              <a:lnSpc>
                <a:spcPct val="100000"/>
              </a:lnSpc>
            </a:pPr>
            <a:endParaRPr lang="en-US" altLang="en-US" sz="700" dirty="0"/>
          </a:p>
          <a:p>
            <a:pPr eaLnBrk="1" hangingPunct="1">
              <a:lnSpc>
                <a:spcPct val="100000"/>
              </a:lnSpc>
            </a:pPr>
            <a:r>
              <a:rPr lang="en-US" altLang="en-US" sz="700" b="1" dirty="0"/>
              <a:t>Tools that power life </a:t>
            </a:r>
          </a:p>
          <a:p>
            <a:pPr eaLnBrk="1" hangingPunct="1">
              <a:lnSpc>
                <a:spcPct val="100000"/>
              </a:lnSpc>
            </a:pPr>
            <a:r>
              <a:rPr lang="en-US" altLang="en-US" sz="700" dirty="0"/>
              <a:t>Finally, we have smarter, more human-centered tools that can impact members’ real lives, right now. It is all anchored by digital experiences, like apps, that combine the power of artificial intelligence with the emotional intelligence of a real person. A person who is always there to help.</a:t>
            </a:r>
          </a:p>
          <a:p>
            <a:pPr eaLnBrk="1" hangingPunct="1">
              <a:lnSpc>
                <a:spcPct val="100000"/>
              </a:lnSpc>
            </a:pPr>
            <a:endParaRPr lang="en-US" altLang="en-US" sz="700" dirty="0"/>
          </a:p>
        </p:txBody>
      </p:sp>
      <p:sp>
        <p:nvSpPr>
          <p:cNvPr id="4" name="Slide Number Placeholder 3">
            <a:extLst>
              <a:ext uri="{FF2B5EF4-FFF2-40B4-BE49-F238E27FC236}">
                <a16:creationId xmlns:a16="http://schemas.microsoft.com/office/drawing/2014/main" id="{510DADBD-0760-47DD-AD32-71FF933E730F}"/>
              </a:ext>
            </a:extLst>
          </p:cNvPr>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84CD173-F7BC-41BA-97AD-161495EA54F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2690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USI’s Benefit Resource Center is a group of USI Employees that are ready and standing by to take your benefit questions and help resolve any issues you may have.  Whether you’d like help deciding which plan may be best for you, or simply need a new ID card, the BRC is there to help. The BRC is available by phone at 855-874-0829 or by email at BRCMidwest@usi.com </a:t>
            </a: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44</a:t>
            </a:fld>
            <a:endParaRPr lang="en-US"/>
          </a:p>
        </p:txBody>
      </p:sp>
    </p:spTree>
    <p:extLst>
      <p:ext uri="{BB962C8B-B14F-4D97-AF65-F5344CB8AC3E}">
        <p14:creationId xmlns:p14="http://schemas.microsoft.com/office/powerpoint/2010/main" val="87239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dirty="0"/>
              <a:t>Now, we will review the medical plan options for benefit year. </a:t>
            </a: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5</a:t>
            </a:fld>
            <a:endParaRPr lang="en-US"/>
          </a:p>
        </p:txBody>
      </p:sp>
    </p:spTree>
    <p:extLst>
      <p:ext uri="{BB962C8B-B14F-4D97-AF65-F5344CB8AC3E}">
        <p14:creationId xmlns:p14="http://schemas.microsoft.com/office/powerpoint/2010/main" val="2708406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45</a:t>
            </a:fld>
            <a:endParaRPr lang="en-US"/>
          </a:p>
        </p:txBody>
      </p:sp>
    </p:spTree>
    <p:extLst>
      <p:ext uri="{BB962C8B-B14F-4D97-AF65-F5344CB8AC3E}">
        <p14:creationId xmlns:p14="http://schemas.microsoft.com/office/powerpoint/2010/main" val="775926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Thank you for your participation in this year’s open enrollment presentation. Make sure to complete your election changes by the end of the enrollment period. </a:t>
            </a:r>
            <a:endParaRPr lang="en-US"/>
          </a:p>
          <a:p>
            <a:endParaRPr lang="en-US"/>
          </a:p>
        </p:txBody>
      </p:sp>
      <p:sp>
        <p:nvSpPr>
          <p:cNvPr id="4" name="Slide Number Placeholder 3"/>
          <p:cNvSpPr>
            <a:spLocks noGrp="1"/>
          </p:cNvSpPr>
          <p:nvPr>
            <p:ph type="sldNum" sz="quarter" idx="5"/>
          </p:nvPr>
        </p:nvSpPr>
        <p:spPr/>
        <p:txBody>
          <a:bodyPr/>
          <a:lstStyle/>
          <a:p>
            <a:fld id="{E9AB8827-B6A7-4E6F-A694-1EEA6F41B125}" type="slidenum">
              <a:rPr lang="en-US" smtClean="0"/>
              <a:t>46</a:t>
            </a:fld>
            <a:endParaRPr lang="en-US"/>
          </a:p>
        </p:txBody>
      </p:sp>
    </p:spTree>
    <p:extLst>
      <p:ext uri="{BB962C8B-B14F-4D97-AF65-F5344CB8AC3E}">
        <p14:creationId xmlns:p14="http://schemas.microsoft.com/office/powerpoint/2010/main" val="8806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Health insurance can be complicated, so here are some key terms to help you navigate your plans:</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 Copay: Flat dollar amount member is responsible for at the time of service.</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 Deductible: Amount member is responsible for before the plan pays for certain services.</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 Coinsurance: Percentage of payment shared between the member and the plan for certain services after the deductible has been met.</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 Out-of-Pocket Maximum: Total payments for deductible, coinsurance, and copays to a stated maximum per plan year. Once reached, the plan will pay 100% for eligible expenses for the rest of the plan year.</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 High Deductible Health Plan (HDHP): Qualified plan as defined by the IRS.</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 HSA (Health Savings Account): Tax-free account for members covered by a High Deductible Health Plan (HDHP).</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ct val="0"/>
              </a:spcBef>
              <a:spcAft>
                <a:spcPct val="0"/>
              </a:spcAft>
            </a:pPr>
            <a:r>
              <a:rPr lang="en-US" sz="1200">
                <a:effectLst/>
                <a:latin typeface="Aptos" panose="020B0004020202020204" pitchFamily="34" charset="0"/>
                <a:ea typeface="Times New Roman" panose="02020603050405020304" pitchFamily="18" charset="0"/>
                <a:cs typeface="Aptos" panose="020B0004020202020204" pitchFamily="34" charset="0"/>
              </a:rPr>
              <a:t>- Network Provider: Providers contracted with the plan to provide lower out-of-pocket costs for members.</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E9AB8827-B6A7-4E6F-A694-1EEA6F41B125}" type="slidenum">
              <a:rPr lang="en-US" smtClean="0"/>
              <a:t>7</a:t>
            </a:fld>
            <a:endParaRPr lang="en-US"/>
          </a:p>
        </p:txBody>
      </p:sp>
    </p:spTree>
    <p:extLst>
      <p:ext uri="{BB962C8B-B14F-4D97-AF65-F5344CB8AC3E}">
        <p14:creationId xmlns:p14="http://schemas.microsoft.com/office/powerpoint/2010/main" val="361942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Preventive care is covered at 100% on all medical plan options. This includes routine preventive care for adults and children, based on gender and age. Some services might include lipid profile, diabetes, pelvic exam and pap testing, breast exam and mammogram, PSA testing, bone density testing, colonoscopy, and aortic aneurysm.</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E9AB8827-B6A7-4E6F-A694-1EEA6F41B125}" type="slidenum">
              <a:rPr lang="en-US" smtClean="0"/>
              <a:t>8</a:t>
            </a:fld>
            <a:endParaRPr lang="en-US"/>
          </a:p>
        </p:txBody>
      </p:sp>
    </p:spTree>
    <p:extLst>
      <p:ext uri="{BB962C8B-B14F-4D97-AF65-F5344CB8AC3E}">
        <p14:creationId xmlns:p14="http://schemas.microsoft.com/office/powerpoint/2010/main" val="244309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three plans to choose from.  The Anthem Premium Copay PPO Plan, Basic Copay PPO Plan, and  The High Deductible/HSA Plan </a:t>
            </a:r>
          </a:p>
          <a:p>
            <a:endParaRPr lang="en-US" dirty="0"/>
          </a:p>
          <a:p>
            <a:r>
              <a:rPr lang="en-US" dirty="0"/>
              <a:t>First let’s go over the Premium PPO Plan:   Your annual deductible is $2,000 individual and $4,000 Family.  Your annual out of pocket maximum is $5,000 individual and $10,000 family.  Once you meet your deductible, you will be responsible for 20% of the cost for all services, except Office Visits have a $10 copay and Emergency Room visits have a $300 copay.  Preventive Services are covered in full.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go over the Basic PPO Plan:   Your annual deductible is $5,000 individual and $10,000 Family.  Your annual out of pocket maximum is $6,000 individual and $12,000 family.  Once you meet your deductible, you will be responsible for 10% of the cost for all services, except Office Visits have a $35 copay and Emergency Room visits have a $350 copay.  Preventive Services are covered in full.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You also have the High Deductible/HSA Plan:  Your annual deductible is $3,400 Individual and $6,800 per family.  Your annual out of pocket maximum is $4,000 per individual and $8,000 per family.  Once you meet your deductible, you will be responsible for 10% of the cost for all services.  Preventive Services are covered in full, with no deductible.  You will also </a:t>
            </a:r>
            <a:r>
              <a:rPr lang="en-US" b="0" dirty="0"/>
              <a:t>receive </a:t>
            </a:r>
            <a:r>
              <a:rPr lang="en-US" sz="1200" b="0" dirty="0">
                <a:solidFill>
                  <a:srgbClr val="539A37"/>
                </a:solidFill>
              </a:rPr>
              <a:t>$25 per pay for single  or $50 per pay for all other tiers into your</a:t>
            </a:r>
            <a:r>
              <a:rPr lang="en-US" b="0" dirty="0"/>
              <a:t> Health Savings Account from Clermont County to help offset your medical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note the HDHP individual deductible was updated to $3,400 per the IRS guidelines for 2026.</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10</a:t>
            </a:fld>
            <a:endParaRPr lang="en-US"/>
          </a:p>
        </p:txBody>
      </p:sp>
    </p:spTree>
    <p:extLst>
      <p:ext uri="{BB962C8B-B14F-4D97-AF65-F5344CB8AC3E}">
        <p14:creationId xmlns:p14="http://schemas.microsoft.com/office/powerpoint/2010/main" val="271209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dirty="0">
                <a:effectLst/>
                <a:latin typeface="Aptos" panose="020B0004020202020204" pitchFamily="34" charset="0"/>
                <a:ea typeface="Times New Roman" panose="02020603050405020304" pitchFamily="18" charset="0"/>
                <a:cs typeface="Aptos" panose="020B0004020202020204" pitchFamily="34" charset="0"/>
              </a:rPr>
              <a:t>Here are some further examples of what your cost sharing would be for each plan option, focused specifically on prescription drug benefits. </a:t>
            </a:r>
            <a:endParaRPr lang="en-US" sz="1200" dirty="0">
              <a:effectLst/>
              <a:latin typeface="Aptos" panose="020B0004020202020204" pitchFamily="34" charset="0"/>
              <a:ea typeface="Aptos" panose="020B0004020202020204" pitchFamily="34" charset="0"/>
              <a:cs typeface="Aptos" panose="020B0004020202020204" pitchFamily="34" charset="0"/>
            </a:endParaRPr>
          </a:p>
          <a:p>
            <a:r>
              <a:rPr lang="en-US" dirty="0"/>
              <a:t>Let’s take a moment to review your Prescription drug Cost:</a:t>
            </a:r>
          </a:p>
          <a:p>
            <a:endParaRPr lang="en-US" dirty="0"/>
          </a:p>
          <a:p>
            <a:r>
              <a:rPr lang="en-US" dirty="0"/>
              <a:t>First let’s look at the Premium Copay PPO Plan:</a:t>
            </a:r>
          </a:p>
          <a:p>
            <a:endParaRPr lang="en-US" dirty="0"/>
          </a:p>
          <a:p>
            <a:r>
              <a:rPr lang="en-US" dirty="0"/>
              <a:t>There is no deductible for this plan</a:t>
            </a:r>
          </a:p>
          <a:p>
            <a:r>
              <a:rPr lang="en-US" dirty="0"/>
              <a:t>Retail:</a:t>
            </a:r>
          </a:p>
          <a:p>
            <a:r>
              <a:rPr lang="en-US" dirty="0"/>
              <a:t>Generic:  $15 copay</a:t>
            </a:r>
          </a:p>
          <a:p>
            <a:r>
              <a:rPr lang="en-US" dirty="0"/>
              <a:t>Preferred Brand Name:  $50 Copay</a:t>
            </a:r>
          </a:p>
          <a:p>
            <a:r>
              <a:rPr lang="en-US" dirty="0"/>
              <a:t>Non- Preferred Brand Name $70 Copay</a:t>
            </a:r>
          </a:p>
          <a:p>
            <a:r>
              <a:rPr lang="en-US" dirty="0"/>
              <a:t>Preferred Specialty:  $70 copay</a:t>
            </a:r>
          </a:p>
          <a:p>
            <a:endParaRPr lang="en-US" dirty="0"/>
          </a:p>
          <a:p>
            <a:r>
              <a:rPr lang="en-US" dirty="0"/>
              <a:t>Mail-Order:</a:t>
            </a:r>
          </a:p>
          <a:p>
            <a:r>
              <a:rPr lang="en-US" dirty="0"/>
              <a:t>Generic:  $30 copay</a:t>
            </a:r>
          </a:p>
          <a:p>
            <a:r>
              <a:rPr lang="en-US" dirty="0"/>
              <a:t>Preferred Brand Name:  $100 Copay</a:t>
            </a:r>
          </a:p>
          <a:p>
            <a:r>
              <a:rPr lang="en-US" dirty="0"/>
              <a:t>Non- Preferred Brand Name $140 Copay</a:t>
            </a:r>
          </a:p>
          <a:p>
            <a:endParaRPr lang="en-US" dirty="0"/>
          </a:p>
          <a:p>
            <a:endParaRPr lang="en-US" dirty="0"/>
          </a:p>
          <a:p>
            <a:r>
              <a:rPr lang="en-US" dirty="0"/>
              <a:t>Next let’s look at the Basic Copay PPO Plan:</a:t>
            </a:r>
          </a:p>
          <a:p>
            <a:endParaRPr lang="en-US" dirty="0"/>
          </a:p>
          <a:p>
            <a:r>
              <a:rPr lang="en-US" dirty="0"/>
              <a:t>There is no deductible for this plan</a:t>
            </a:r>
          </a:p>
          <a:p>
            <a:r>
              <a:rPr lang="en-US" dirty="0"/>
              <a:t>Retail:</a:t>
            </a:r>
          </a:p>
          <a:p>
            <a:r>
              <a:rPr lang="en-US" dirty="0"/>
              <a:t>Generic:  $15 copay</a:t>
            </a:r>
          </a:p>
          <a:p>
            <a:r>
              <a:rPr lang="en-US" dirty="0"/>
              <a:t>Preferred Brand Name:  $50 Copay</a:t>
            </a:r>
          </a:p>
          <a:p>
            <a:r>
              <a:rPr lang="en-US" dirty="0"/>
              <a:t>Non- Preferred Brand Name $100 Copay</a:t>
            </a:r>
          </a:p>
          <a:p>
            <a:r>
              <a:rPr lang="en-US" dirty="0"/>
              <a:t>Preferred Specialty:  $100 copay</a:t>
            </a:r>
          </a:p>
          <a:p>
            <a:endParaRPr lang="en-US" dirty="0"/>
          </a:p>
          <a:p>
            <a:r>
              <a:rPr lang="en-US" dirty="0"/>
              <a:t>Mail-Order:</a:t>
            </a:r>
          </a:p>
          <a:p>
            <a:r>
              <a:rPr lang="en-US" dirty="0"/>
              <a:t>Generic:  $30 copay</a:t>
            </a:r>
          </a:p>
          <a:p>
            <a:r>
              <a:rPr lang="en-US" dirty="0"/>
              <a:t>Preferred Brand Name:  $100 Copay</a:t>
            </a:r>
          </a:p>
          <a:p>
            <a:r>
              <a:rPr lang="en-US" dirty="0"/>
              <a:t>Non- Preferred Brand Name $200 Copay</a:t>
            </a:r>
          </a:p>
          <a:p>
            <a:endParaRPr lang="en-US" dirty="0"/>
          </a:p>
          <a:p>
            <a:endParaRPr lang="en-US" dirty="0"/>
          </a:p>
          <a:p>
            <a:r>
              <a:rPr lang="en-US" dirty="0"/>
              <a:t>Now let’s review the High Deductible/HSA Plan</a:t>
            </a:r>
          </a:p>
          <a:p>
            <a:r>
              <a:rPr lang="en-US" dirty="0"/>
              <a:t>For both Retail and Mail order you are </a:t>
            </a:r>
          </a:p>
          <a:p>
            <a:r>
              <a:rPr lang="en-US" dirty="0"/>
              <a:t>Subject to annual medical deductible.</a:t>
            </a:r>
          </a:p>
          <a:p>
            <a:r>
              <a:rPr lang="en-US" dirty="0"/>
              <a:t>Once you meet the deductible you are responsible for 10% up to the Out of pocket maximum. </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11</a:t>
            </a:fld>
            <a:endParaRPr lang="en-US"/>
          </a:p>
        </p:txBody>
      </p:sp>
    </p:spTree>
    <p:extLst>
      <p:ext uri="{BB962C8B-B14F-4D97-AF65-F5344CB8AC3E}">
        <p14:creationId xmlns:p14="http://schemas.microsoft.com/office/powerpoint/2010/main" val="69005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may be asking,  what plan should I choose?</a:t>
            </a:r>
          </a:p>
          <a:p>
            <a:endParaRPr lang="en-US" dirty="0"/>
          </a:p>
          <a:p>
            <a:pPr>
              <a:buFont typeface="Wingdings" panose="05000000000000000000" pitchFamily="2" charset="2"/>
              <a:buChar char="ü"/>
            </a:pPr>
            <a:r>
              <a:rPr lang="en-US" sz="2400" dirty="0"/>
              <a:t>Review your prior year’s medical expenses</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Review your total claim costs</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Ask yourself these questions:</a:t>
            </a:r>
          </a:p>
          <a:p>
            <a:pPr marL="800100" lvl="1" indent="-342900">
              <a:buFont typeface="Arial" panose="020B0604020202020204" pitchFamily="34" charset="0"/>
              <a:buChar char="•"/>
            </a:pPr>
            <a:r>
              <a:rPr lang="en-US" sz="2000" dirty="0">
                <a:solidFill>
                  <a:srgbClr val="539A37"/>
                </a:solidFill>
              </a:rPr>
              <a:t>Do I anticipate any surgeries or hospitalizations for me or my family in the upcoming year?</a:t>
            </a:r>
          </a:p>
          <a:p>
            <a:pPr marL="800100" lvl="1" indent="-342900">
              <a:buFont typeface="Arial" panose="020B0604020202020204" pitchFamily="34" charset="0"/>
              <a:buChar char="•"/>
            </a:pPr>
            <a:r>
              <a:rPr lang="en-US" sz="2000" dirty="0">
                <a:solidFill>
                  <a:srgbClr val="539A37"/>
                </a:solidFill>
              </a:rPr>
              <a:t>Do I prefer a higher deductible with a lower payroll deduction?</a:t>
            </a:r>
          </a:p>
          <a:p>
            <a:pPr marL="800100" lvl="1" indent="-342900">
              <a:buFont typeface="Arial" panose="020B0604020202020204" pitchFamily="34" charset="0"/>
              <a:buChar char="•"/>
            </a:pPr>
            <a:r>
              <a:rPr lang="en-US" sz="2000" dirty="0">
                <a:solidFill>
                  <a:srgbClr val="539A37"/>
                </a:solidFill>
              </a:rPr>
              <a:t>Am I prepared to pay the high deductible in case of an unexpected medical event?</a:t>
            </a:r>
          </a:p>
          <a:p>
            <a:endParaRPr lang="en-US" dirty="0"/>
          </a:p>
        </p:txBody>
      </p:sp>
      <p:sp>
        <p:nvSpPr>
          <p:cNvPr id="4" name="Slide Number Placeholder 3"/>
          <p:cNvSpPr>
            <a:spLocks noGrp="1"/>
          </p:cNvSpPr>
          <p:nvPr>
            <p:ph type="sldNum" sz="quarter" idx="5"/>
          </p:nvPr>
        </p:nvSpPr>
        <p:spPr/>
        <p:txBody>
          <a:bodyPr/>
          <a:lstStyle/>
          <a:p>
            <a:fld id="{E9AB8827-B6A7-4E6F-A694-1EEA6F41B125}" type="slidenum">
              <a:rPr lang="en-US" smtClean="0"/>
              <a:t>14</a:t>
            </a:fld>
            <a:endParaRPr lang="en-US"/>
          </a:p>
        </p:txBody>
      </p:sp>
    </p:spTree>
    <p:extLst>
      <p:ext uri="{BB962C8B-B14F-4D97-AF65-F5344CB8AC3E}">
        <p14:creationId xmlns:p14="http://schemas.microsoft.com/office/powerpoint/2010/main" val="403080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ectangle 22"/>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2" name="Title 1"/>
          <p:cNvSpPr>
            <a:spLocks noGrp="1"/>
          </p:cNvSpPr>
          <p:nvPr>
            <p:ph type="ctrTitle"/>
          </p:nvPr>
        </p:nvSpPr>
        <p:spPr>
          <a:xfrm>
            <a:off x="457200" y="1507388"/>
            <a:ext cx="8229600" cy="1464411"/>
          </a:xfrm>
        </p:spPr>
        <p:txBody>
          <a:bodyPr>
            <a:noAutofit/>
          </a:bodyPr>
          <a:lstStyle>
            <a:lvl1pPr algn="l">
              <a:defRPr sz="4800" b="1">
                <a:solidFill>
                  <a:schemeClr val="tx2"/>
                </a:solidFill>
              </a:defRPr>
            </a:lvl1pPr>
          </a:lstStyle>
          <a:p>
            <a:r>
              <a:rPr lang="en-US"/>
              <a:t>Click to edit Master title style</a:t>
            </a:r>
          </a:p>
        </p:txBody>
      </p:sp>
      <p:sp>
        <p:nvSpPr>
          <p:cNvPr id="17" name="Text Placeholder 2"/>
          <p:cNvSpPr>
            <a:spLocks noGrp="1"/>
          </p:cNvSpPr>
          <p:nvPr>
            <p:ph type="body" idx="1"/>
          </p:nvPr>
        </p:nvSpPr>
        <p:spPr>
          <a:xfrm>
            <a:off x="457200" y="2971800"/>
            <a:ext cx="8229600" cy="1307975"/>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p:cNvSpPr/>
          <p:nvPr userDrawn="1"/>
        </p:nvSpPr>
        <p:spPr>
          <a:xfrm>
            <a:off x="0" y="6256020"/>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25" name="Rectangle 24"/>
          <p:cNvSpPr/>
          <p:nvPr userDrawn="1"/>
        </p:nvSpPr>
        <p:spPr>
          <a:xfrm>
            <a:off x="7924800" y="6256020"/>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554383-6C33-0AED-A7C3-B0E7D471EF56}"/>
              </a:ext>
            </a:extLst>
          </p:cNvPr>
          <p:cNvSpPr/>
          <p:nvPr userDrawn="1"/>
        </p:nvSpPr>
        <p:spPr>
          <a:xfrm>
            <a:off x="0" y="1219200"/>
            <a:ext cx="8229600" cy="1417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53794F00-EDDB-36D9-E004-6C7C4FF76A87}"/>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Tree>
    <p:extLst>
      <p:ext uri="{BB962C8B-B14F-4D97-AF65-F5344CB8AC3E}">
        <p14:creationId xmlns:p14="http://schemas.microsoft.com/office/powerpoint/2010/main" val="14535978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8993567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17296913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40145561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4018867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15104771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10742142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39923395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32895988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29099708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Content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570663" y="996950"/>
            <a:ext cx="2573337" cy="5462588"/>
          </a:xfrm>
        </p:spPr>
        <p:txBody>
          <a:bodyPr anchor="ctr"/>
          <a:lstStyle>
            <a:lvl1pPr marL="0" indent="0" algn="ctr">
              <a:buNone/>
              <a:defRPr/>
            </a:lvl1pPr>
          </a:lstStyle>
          <a:p>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641350" y="1371600"/>
            <a:ext cx="5929434" cy="4800600"/>
          </a:xfrm>
        </p:spPr>
        <p:txBody>
          <a:bodyPr>
            <a:noAutofit/>
          </a:bodyPr>
          <a:lstStyle>
            <a:lvl2pPr marL="342900" indent="-1524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solidFill>
                  <a:srgbClr val="8C9599"/>
                </a:solidFill>
                <a:latin typeface="Arial"/>
              </a:rPr>
              <a:pPr/>
              <a:t>‹#›</a:t>
            </a:fld>
            <a:endParaRPr lang="en-US" dirty="0">
              <a:solidFill>
                <a:srgbClr val="8C9599"/>
              </a:solidFill>
              <a:latin typeface="Arial"/>
            </a:endParaRPr>
          </a:p>
        </p:txBody>
      </p:sp>
    </p:spTree>
    <p:extLst>
      <p:ext uri="{BB962C8B-B14F-4D97-AF65-F5344CB8AC3E}">
        <p14:creationId xmlns:p14="http://schemas.microsoft.com/office/powerpoint/2010/main" val="2029703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5" name="Rectangle 14"/>
          <p:cNvSpPr/>
          <p:nvPr userDrawn="1"/>
        </p:nvSpPr>
        <p:spPr>
          <a:xfrm>
            <a:off x="0" y="6256020"/>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6" name="Rectangle 15"/>
          <p:cNvSpPr/>
          <p:nvPr userDrawn="1"/>
        </p:nvSpPr>
        <p:spPr>
          <a:xfrm>
            <a:off x="7924800" y="6257049"/>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3" name="Content Placeholder 2"/>
          <p:cNvSpPr>
            <a:spLocks noGrp="1"/>
          </p:cNvSpPr>
          <p:nvPr>
            <p:ph idx="1"/>
          </p:nvPr>
        </p:nvSpPr>
        <p:spPr>
          <a:xfrm>
            <a:off x="609600" y="1143000"/>
            <a:ext cx="7924800" cy="50292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DA9D6E2-D6E3-0AB0-623B-DA6274316FD1}"/>
              </a:ext>
            </a:extLst>
          </p:cNvPr>
          <p:cNvSpPr/>
          <p:nvPr userDrawn="1"/>
        </p:nvSpPr>
        <p:spPr>
          <a:xfrm>
            <a:off x="0" y="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2" name="Title 1"/>
          <p:cNvSpPr>
            <a:spLocks noGrp="1"/>
          </p:cNvSpPr>
          <p:nvPr>
            <p:ph type="title"/>
          </p:nvPr>
        </p:nvSpPr>
        <p:spPr>
          <a:xfrm>
            <a:off x="609600" y="0"/>
            <a:ext cx="7924800" cy="685800"/>
          </a:xfrm>
        </p:spPr>
        <p:txBody>
          <a:bodyPr/>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30193EFF-84F3-B90F-5558-8B713DD16184}"/>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Tree>
    <p:extLst>
      <p:ext uri="{BB962C8B-B14F-4D97-AF65-F5344CB8AC3E}">
        <p14:creationId xmlns:p14="http://schemas.microsoft.com/office/powerpoint/2010/main" val="9730611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7"/>
          <p:cNvSpPr>
            <a:spLocks noGrp="1"/>
          </p:cNvSpPr>
          <p:nvPr>
            <p:ph type="sldNum" sz="quarter" idx="4"/>
          </p:nvPr>
        </p:nvSpPr>
        <p:spPr>
          <a:xfrm>
            <a:off x="8659220" y="6518140"/>
            <a:ext cx="257748" cy="138897"/>
          </a:xfrm>
          <a:prstGeom prst="rect">
            <a:avLst/>
          </a:prstGeom>
        </p:spPr>
        <p:txBody>
          <a:bodyPr vert="horz" lIns="0" tIns="0" rIns="0" bIns="0" rtlCol="0" anchor="b"/>
          <a:lstStyle>
            <a:lvl1pPr algn="r">
              <a:defRPr sz="700">
                <a:solidFill>
                  <a:schemeClr val="accent4"/>
                </a:solidFill>
                <a:latin typeface="Arial"/>
                <a:cs typeface="Arial"/>
              </a:defRPr>
            </a:lvl1pPr>
          </a:lstStyle>
          <a:p>
            <a:fld id="{6575370D-4E78-C44F-8DB3-41D140BF8DE9}" type="slidenum">
              <a:rPr lang="en-US" smtClean="0"/>
              <a:pPr/>
              <a:t>‹#›</a:t>
            </a:fld>
            <a:endParaRPr lang="en-US" dirty="0"/>
          </a:p>
        </p:txBody>
      </p:sp>
      <p:sp>
        <p:nvSpPr>
          <p:cNvPr id="5" name="Content Placeholder 10"/>
          <p:cNvSpPr>
            <a:spLocks noGrp="1"/>
          </p:cNvSpPr>
          <p:nvPr>
            <p:ph sz="quarter" idx="10" hasCustomPrompt="1"/>
          </p:nvPr>
        </p:nvSpPr>
        <p:spPr>
          <a:xfrm>
            <a:off x="5851879" y="769479"/>
            <a:ext cx="3065089" cy="434909"/>
          </a:xfrm>
        </p:spPr>
        <p:txBody>
          <a:bodyPr rIns="0" anchor="ctr" anchorCtr="0">
            <a:noAutofit/>
          </a:bodyPr>
          <a:lstStyle>
            <a:lvl1pPr marL="0" indent="0" algn="r">
              <a:buNone/>
              <a:defRPr sz="1600" b="1">
                <a:solidFill>
                  <a:schemeClr val="bg1"/>
                </a:solidFill>
              </a:defRPr>
            </a:lvl1pPr>
          </a:lstStyle>
          <a:p>
            <a:pPr lvl="0"/>
            <a:r>
              <a:rPr lang="en-US" dirty="0">
                <a:solidFill>
                  <a:schemeClr val="bg1"/>
                </a:solidFill>
                <a:cs typeface="Arial"/>
              </a:rPr>
              <a:t>Quit For Life</a:t>
            </a:r>
            <a:endParaRPr lang="en-US" dirty="0"/>
          </a:p>
        </p:txBody>
      </p:sp>
    </p:spTree>
    <p:extLst>
      <p:ext uri="{BB962C8B-B14F-4D97-AF65-F5344CB8AC3E}">
        <p14:creationId xmlns:p14="http://schemas.microsoft.com/office/powerpoint/2010/main" val="42238358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dirty="0"/>
              <a:t>Click to edit Master title style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36444527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2F68D40-68DB-481E-BCCC-E915ABBA048B}"/>
              </a:ext>
            </a:extLst>
          </p:cNvPr>
          <p:cNvCxnSpPr/>
          <p:nvPr userDrawn="1"/>
        </p:nvCxnSpPr>
        <p:spPr>
          <a:xfrm>
            <a:off x="0" y="631825"/>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A3A71AD-02D7-4513-812A-A87075025682}"/>
              </a:ext>
            </a:extLst>
          </p:cNvPr>
          <p:cNvCxnSpPr/>
          <p:nvPr userDrawn="1"/>
        </p:nvCxnSpPr>
        <p:spPr>
          <a:xfrm>
            <a:off x="0" y="6221413"/>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6" y="2523214"/>
            <a:ext cx="8362316" cy="3653748"/>
          </a:xfrm>
          <a:prstGeom prst="rect">
            <a:avLst/>
          </a:prstGeom>
        </p:spPr>
        <p:txBody>
          <a:bodyPr lIns="0" tIns="0" rIns="0" b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314326" y="1084063"/>
            <a:ext cx="8362316" cy="1135264"/>
          </a:xfrm>
          <a:prstGeom prst="rect">
            <a:avLst/>
          </a:prstGeom>
        </p:spPr>
        <p:txBody>
          <a:bodyPr lIns="0" tIns="0" rIns="0" bIns="0" anchor="t">
            <a:noAutofit/>
          </a:bodyPr>
          <a:lstStyle>
            <a:lvl1pPr>
              <a:defRPr>
                <a:solidFill>
                  <a:schemeClr val="tx2"/>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FD910D34-EE3D-497D-9A36-A8B6B5905E55}"/>
              </a:ext>
            </a:extLst>
          </p:cNvPr>
          <p:cNvSpPr>
            <a:spLocks noGrp="1"/>
          </p:cNvSpPr>
          <p:nvPr>
            <p:ph type="ftr" sz="quarter" idx="10"/>
          </p:nvPr>
        </p:nvSpPr>
        <p:spPr>
          <a:xfrm>
            <a:off x="636588" y="6354765"/>
            <a:ext cx="5040312" cy="103875"/>
          </a:xfrm>
        </p:spPr>
        <p:txBody>
          <a:bodyPr/>
          <a:lstStyle>
            <a:lvl1pPr>
              <a:defRPr/>
            </a:lvl1pPr>
          </a:lstStyle>
          <a:p>
            <a:pPr>
              <a:defRPr/>
            </a:pPr>
            <a:endParaRPr lang="en-US" dirty="0"/>
          </a:p>
        </p:txBody>
      </p:sp>
      <p:sp>
        <p:nvSpPr>
          <p:cNvPr id="7" name="Slide Number Placeholder 2">
            <a:extLst>
              <a:ext uri="{FF2B5EF4-FFF2-40B4-BE49-F238E27FC236}">
                <a16:creationId xmlns:a16="http://schemas.microsoft.com/office/drawing/2014/main" id="{E61590E2-E24F-448C-B478-322D20216080}"/>
              </a:ext>
            </a:extLst>
          </p:cNvPr>
          <p:cNvSpPr>
            <a:spLocks noGrp="1"/>
          </p:cNvSpPr>
          <p:nvPr>
            <p:ph type="sldNum" sz="quarter" idx="11"/>
          </p:nvPr>
        </p:nvSpPr>
        <p:spPr>
          <a:xfrm>
            <a:off x="314326" y="6354764"/>
            <a:ext cx="277813" cy="115416"/>
          </a:xfrm>
        </p:spPr>
        <p:txBody>
          <a:bodyPr/>
          <a:lstStyle>
            <a:lvl1pPr algn="l">
              <a:defRPr/>
            </a:lvl1pPr>
          </a:lstStyle>
          <a:p>
            <a:fld id="{DFBF2392-9335-4DC0-8F85-C7AFA5EC03C1}" type="slidenum">
              <a:rPr lang="en-US" altLang="en-US"/>
              <a:pPr/>
              <a:t>‹#›</a:t>
            </a:fld>
            <a:endParaRPr lang="en-US" altLang="en-US" dirty="0"/>
          </a:p>
        </p:txBody>
      </p:sp>
    </p:spTree>
    <p:extLst>
      <p:ext uri="{BB962C8B-B14F-4D97-AF65-F5344CB8AC3E}">
        <p14:creationId xmlns:p14="http://schemas.microsoft.com/office/powerpoint/2010/main" val="29843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Flimp">
    <p:spTree>
      <p:nvGrpSpPr>
        <p:cNvPr id="1" name=""/>
        <p:cNvGrpSpPr/>
        <p:nvPr/>
      </p:nvGrpSpPr>
      <p:grpSpPr>
        <a:xfrm>
          <a:off x="0" y="0"/>
          <a:ext cx="0" cy="0"/>
          <a:chOff x="0" y="0"/>
          <a:chExt cx="0" cy="0"/>
        </a:xfrm>
      </p:grpSpPr>
      <p:sp>
        <p:nvSpPr>
          <p:cNvPr id="14" name="Rectangle 13"/>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5" name="Rectangle 14"/>
          <p:cNvSpPr/>
          <p:nvPr userDrawn="1"/>
        </p:nvSpPr>
        <p:spPr>
          <a:xfrm>
            <a:off x="0" y="6256020"/>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6" name="Rectangle 15"/>
          <p:cNvSpPr/>
          <p:nvPr userDrawn="1"/>
        </p:nvSpPr>
        <p:spPr>
          <a:xfrm>
            <a:off x="7924800" y="6257049"/>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3" name="Content Placeholder 2"/>
          <p:cNvSpPr>
            <a:spLocks noGrp="1"/>
          </p:cNvSpPr>
          <p:nvPr>
            <p:ph idx="1"/>
          </p:nvPr>
        </p:nvSpPr>
        <p:spPr>
          <a:xfrm>
            <a:off x="609600" y="1143000"/>
            <a:ext cx="7924800" cy="5029200"/>
          </a:xfrm>
        </p:spPr>
        <p:txBody>
          <a:bodyPr>
            <a:normAutofit/>
          </a:bodyPr>
          <a:lstStyle>
            <a:lvl1pPr>
              <a:defRPr sz="2000"/>
            </a:lvl1pPr>
            <a:lvl2pPr>
              <a:defRPr sz="1800"/>
            </a:lvl2pPr>
            <a:lvl3pPr>
              <a:defRPr sz="1600"/>
            </a:lvl3pPr>
            <a:lvl4pPr>
              <a:defRPr sz="1400"/>
            </a:lvl4pPr>
            <a:lvl5pPr>
              <a:defRPr sz="1400"/>
            </a:lvl5pPr>
          </a:lstStyle>
          <a:p>
            <a:pPr lvl="0"/>
            <a:endParaRPr lang="en-US"/>
          </a:p>
        </p:txBody>
      </p:sp>
      <p:sp>
        <p:nvSpPr>
          <p:cNvPr id="4" name="Rectangle 3">
            <a:extLst>
              <a:ext uri="{FF2B5EF4-FFF2-40B4-BE49-F238E27FC236}">
                <a16:creationId xmlns:a16="http://schemas.microsoft.com/office/drawing/2014/main" id="{9DA9D6E2-D6E3-0AB0-623B-DA6274316FD1}"/>
              </a:ext>
            </a:extLst>
          </p:cNvPr>
          <p:cNvSpPr/>
          <p:nvPr userDrawn="1"/>
        </p:nvSpPr>
        <p:spPr>
          <a:xfrm>
            <a:off x="0" y="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2" name="Title 1"/>
          <p:cNvSpPr>
            <a:spLocks noGrp="1"/>
          </p:cNvSpPr>
          <p:nvPr>
            <p:ph type="title"/>
          </p:nvPr>
        </p:nvSpPr>
        <p:spPr>
          <a:xfrm>
            <a:off x="609600" y="0"/>
            <a:ext cx="7924800" cy="685800"/>
          </a:xfrm>
        </p:spPr>
        <p:txBody>
          <a:bodyPr/>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30193EFF-84F3-B90F-5558-8B713DD16184}"/>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Tree>
    <p:extLst>
      <p:ext uri="{BB962C8B-B14F-4D97-AF65-F5344CB8AC3E}">
        <p14:creationId xmlns:p14="http://schemas.microsoft.com/office/powerpoint/2010/main" val="36304839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5" name="Rectangle 14"/>
          <p:cNvSpPr/>
          <p:nvPr userDrawn="1"/>
        </p:nvSpPr>
        <p:spPr>
          <a:xfrm>
            <a:off x="0" y="6256020"/>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6" name="Rectangle 15"/>
          <p:cNvSpPr/>
          <p:nvPr userDrawn="1"/>
        </p:nvSpPr>
        <p:spPr>
          <a:xfrm>
            <a:off x="7924800" y="6257049"/>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DA9D6E2-D6E3-0AB0-623B-DA6274316FD1}"/>
              </a:ext>
            </a:extLst>
          </p:cNvPr>
          <p:cNvSpPr/>
          <p:nvPr userDrawn="1"/>
        </p:nvSpPr>
        <p:spPr>
          <a:xfrm>
            <a:off x="0" y="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2" name="Title 1"/>
          <p:cNvSpPr>
            <a:spLocks noGrp="1"/>
          </p:cNvSpPr>
          <p:nvPr>
            <p:ph type="title"/>
          </p:nvPr>
        </p:nvSpPr>
        <p:spPr>
          <a:xfrm>
            <a:off x="609600" y="0"/>
            <a:ext cx="7924800" cy="685800"/>
          </a:xfrm>
        </p:spPr>
        <p:txBody>
          <a:bodyPr/>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30193EFF-84F3-B90F-5558-8B713DD16184}"/>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Tree>
    <p:extLst>
      <p:ext uri="{BB962C8B-B14F-4D97-AF65-F5344CB8AC3E}">
        <p14:creationId xmlns:p14="http://schemas.microsoft.com/office/powerpoint/2010/main" val="8892391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1" name="Rectangle 20"/>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46E7B5B-1B76-4168-8419-39D02E84A82E}"/>
              </a:ext>
            </a:extLst>
          </p:cNvPr>
          <p:cNvSpPr/>
          <p:nvPr userDrawn="1"/>
        </p:nvSpPr>
        <p:spPr>
          <a:xfrm>
            <a:off x="7924800" y="6254525"/>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3" name="Content Placeholder 2"/>
          <p:cNvSpPr>
            <a:spLocks noGrp="1"/>
          </p:cNvSpPr>
          <p:nvPr>
            <p:ph sz="half" idx="1"/>
          </p:nvPr>
        </p:nvSpPr>
        <p:spPr>
          <a:xfrm>
            <a:off x="609600" y="1143000"/>
            <a:ext cx="3886200" cy="43434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86200" cy="43434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p:cNvSpPr/>
          <p:nvPr userDrawn="1"/>
        </p:nvSpPr>
        <p:spPr>
          <a:xfrm>
            <a:off x="0" y="6254525"/>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767A901-89D1-4D08-2EBC-0673B3F238A2}"/>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
        <p:nvSpPr>
          <p:cNvPr id="6" name="Rectangle 5">
            <a:extLst>
              <a:ext uri="{FF2B5EF4-FFF2-40B4-BE49-F238E27FC236}">
                <a16:creationId xmlns:a16="http://schemas.microsoft.com/office/drawing/2014/main" id="{E023429A-8E42-0DF0-B413-894E979F126B}"/>
              </a:ext>
            </a:extLst>
          </p:cNvPr>
          <p:cNvSpPr/>
          <p:nvPr userDrawn="1"/>
        </p:nvSpPr>
        <p:spPr>
          <a:xfrm>
            <a:off x="0" y="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7" name="Title 1">
            <a:extLst>
              <a:ext uri="{FF2B5EF4-FFF2-40B4-BE49-F238E27FC236}">
                <a16:creationId xmlns:a16="http://schemas.microsoft.com/office/drawing/2014/main" id="{774D7E2D-EF9E-A9DE-7BE6-7E99F4B5F222}"/>
              </a:ext>
            </a:extLst>
          </p:cNvPr>
          <p:cNvSpPr>
            <a:spLocks noGrp="1"/>
          </p:cNvSpPr>
          <p:nvPr>
            <p:ph type="title"/>
          </p:nvPr>
        </p:nvSpPr>
        <p:spPr>
          <a:xfrm>
            <a:off x="609600" y="1"/>
            <a:ext cx="7924800" cy="685799"/>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064069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lists">
    <p:spTree>
      <p:nvGrpSpPr>
        <p:cNvPr id="1" name=""/>
        <p:cNvGrpSpPr/>
        <p:nvPr/>
      </p:nvGrpSpPr>
      <p:grpSpPr>
        <a:xfrm>
          <a:off x="0" y="0"/>
          <a:ext cx="0" cy="0"/>
          <a:chOff x="0" y="0"/>
          <a:chExt cx="0" cy="0"/>
        </a:xfrm>
      </p:grpSpPr>
      <p:sp>
        <p:nvSpPr>
          <p:cNvPr id="21" name="Rectangle 20"/>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46E7B5B-1B76-4168-8419-39D02E84A82E}"/>
              </a:ext>
            </a:extLst>
          </p:cNvPr>
          <p:cNvSpPr/>
          <p:nvPr userDrawn="1"/>
        </p:nvSpPr>
        <p:spPr>
          <a:xfrm>
            <a:off x="7924800" y="6254525"/>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3" name="Content Placeholder 2"/>
          <p:cNvSpPr>
            <a:spLocks noGrp="1"/>
          </p:cNvSpPr>
          <p:nvPr>
            <p:ph sz="half" idx="1"/>
          </p:nvPr>
        </p:nvSpPr>
        <p:spPr>
          <a:xfrm>
            <a:off x="609600" y="1935665"/>
            <a:ext cx="3886200" cy="355073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665"/>
            <a:ext cx="3886200" cy="355073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p:cNvSpPr/>
          <p:nvPr userDrawn="1"/>
        </p:nvSpPr>
        <p:spPr>
          <a:xfrm>
            <a:off x="0" y="6254525"/>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767A901-89D1-4D08-2EBC-0673B3F238A2}"/>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
        <p:nvSpPr>
          <p:cNvPr id="6" name="Rectangle 5">
            <a:extLst>
              <a:ext uri="{FF2B5EF4-FFF2-40B4-BE49-F238E27FC236}">
                <a16:creationId xmlns:a16="http://schemas.microsoft.com/office/drawing/2014/main" id="{E023429A-8E42-0DF0-B413-894E979F126B}"/>
              </a:ext>
            </a:extLst>
          </p:cNvPr>
          <p:cNvSpPr/>
          <p:nvPr userDrawn="1"/>
        </p:nvSpPr>
        <p:spPr>
          <a:xfrm>
            <a:off x="0" y="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7" name="Title 1">
            <a:extLst>
              <a:ext uri="{FF2B5EF4-FFF2-40B4-BE49-F238E27FC236}">
                <a16:creationId xmlns:a16="http://schemas.microsoft.com/office/drawing/2014/main" id="{774D7E2D-EF9E-A9DE-7BE6-7E99F4B5F222}"/>
              </a:ext>
            </a:extLst>
          </p:cNvPr>
          <p:cNvSpPr>
            <a:spLocks noGrp="1"/>
          </p:cNvSpPr>
          <p:nvPr>
            <p:ph type="title"/>
          </p:nvPr>
        </p:nvSpPr>
        <p:spPr>
          <a:xfrm>
            <a:off x="609600" y="1"/>
            <a:ext cx="7924800" cy="685799"/>
          </a:xfrm>
        </p:spPr>
        <p:txBody>
          <a:bodyPr/>
          <a:lstStyle>
            <a:lvl1pPr>
              <a:defRPr>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B91B6BE9-EE8D-5DFA-8793-CEB0EC4F4970}"/>
              </a:ext>
            </a:extLst>
          </p:cNvPr>
          <p:cNvSpPr>
            <a:spLocks noGrp="1"/>
          </p:cNvSpPr>
          <p:nvPr>
            <p:ph sz="half" idx="10"/>
          </p:nvPr>
        </p:nvSpPr>
        <p:spPr>
          <a:xfrm>
            <a:off x="609600" y="1143001"/>
            <a:ext cx="7924800" cy="792664"/>
          </a:xfrm>
        </p:spPr>
        <p:txBody>
          <a:bodyPr>
            <a:normAutofit/>
          </a:bodyPr>
          <a:lstStyle>
            <a:lvl1pPr marL="0" indent="0">
              <a:spcBef>
                <a:spcPct val="0"/>
              </a:spcBef>
              <a:buNone/>
              <a:defRPr sz="20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1780206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ists with line">
    <p:spTree>
      <p:nvGrpSpPr>
        <p:cNvPr id="1" name=""/>
        <p:cNvGrpSpPr/>
        <p:nvPr/>
      </p:nvGrpSpPr>
      <p:grpSpPr>
        <a:xfrm>
          <a:off x="0" y="0"/>
          <a:ext cx="0" cy="0"/>
          <a:chOff x="0" y="0"/>
          <a:chExt cx="0" cy="0"/>
        </a:xfrm>
      </p:grpSpPr>
      <p:sp>
        <p:nvSpPr>
          <p:cNvPr id="21" name="Rectangle 20"/>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46E7B5B-1B76-4168-8419-39D02E84A82E}"/>
              </a:ext>
            </a:extLst>
          </p:cNvPr>
          <p:cNvSpPr/>
          <p:nvPr userDrawn="1"/>
        </p:nvSpPr>
        <p:spPr>
          <a:xfrm>
            <a:off x="7924800" y="6254525"/>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3" name="Content Placeholder 2"/>
          <p:cNvSpPr>
            <a:spLocks noGrp="1"/>
          </p:cNvSpPr>
          <p:nvPr>
            <p:ph sz="half" idx="1"/>
          </p:nvPr>
        </p:nvSpPr>
        <p:spPr>
          <a:xfrm>
            <a:off x="609600" y="1935665"/>
            <a:ext cx="3733800" cy="355073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35665"/>
            <a:ext cx="3733800" cy="355073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p:cNvSpPr/>
          <p:nvPr userDrawn="1"/>
        </p:nvSpPr>
        <p:spPr>
          <a:xfrm>
            <a:off x="0" y="6254525"/>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767A901-89D1-4D08-2EBC-0673B3F238A2}"/>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
        <p:nvSpPr>
          <p:cNvPr id="6" name="Rectangle 5">
            <a:extLst>
              <a:ext uri="{FF2B5EF4-FFF2-40B4-BE49-F238E27FC236}">
                <a16:creationId xmlns:a16="http://schemas.microsoft.com/office/drawing/2014/main" id="{E023429A-8E42-0DF0-B413-894E979F126B}"/>
              </a:ext>
            </a:extLst>
          </p:cNvPr>
          <p:cNvSpPr/>
          <p:nvPr userDrawn="1"/>
        </p:nvSpPr>
        <p:spPr>
          <a:xfrm>
            <a:off x="0" y="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7" name="Title 1">
            <a:extLst>
              <a:ext uri="{FF2B5EF4-FFF2-40B4-BE49-F238E27FC236}">
                <a16:creationId xmlns:a16="http://schemas.microsoft.com/office/drawing/2014/main" id="{774D7E2D-EF9E-A9DE-7BE6-7E99F4B5F222}"/>
              </a:ext>
            </a:extLst>
          </p:cNvPr>
          <p:cNvSpPr>
            <a:spLocks noGrp="1"/>
          </p:cNvSpPr>
          <p:nvPr>
            <p:ph type="title"/>
          </p:nvPr>
        </p:nvSpPr>
        <p:spPr>
          <a:xfrm>
            <a:off x="609600" y="1"/>
            <a:ext cx="7924800" cy="685799"/>
          </a:xfrm>
        </p:spPr>
        <p:txBody>
          <a:bodyPr/>
          <a:lstStyle>
            <a:lvl1pPr>
              <a:defRPr>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B91B6BE9-EE8D-5DFA-8793-CEB0EC4F4970}"/>
              </a:ext>
            </a:extLst>
          </p:cNvPr>
          <p:cNvSpPr>
            <a:spLocks noGrp="1"/>
          </p:cNvSpPr>
          <p:nvPr>
            <p:ph sz="half" idx="10"/>
          </p:nvPr>
        </p:nvSpPr>
        <p:spPr>
          <a:xfrm>
            <a:off x="609600" y="1143001"/>
            <a:ext cx="7924800" cy="792664"/>
          </a:xfrm>
        </p:spPr>
        <p:txBody>
          <a:bodyPr>
            <a:normAutofit/>
          </a:bodyPr>
          <a:lstStyle>
            <a:lvl1pPr marL="0" indent="0">
              <a:spcBef>
                <a:spcPct val="0"/>
              </a:spcBef>
              <a:buNone/>
              <a:defRPr sz="20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p:txBody>
      </p:sp>
      <p:cxnSp>
        <p:nvCxnSpPr>
          <p:cNvPr id="2" name="Straight Connector 1">
            <a:extLst>
              <a:ext uri="{FF2B5EF4-FFF2-40B4-BE49-F238E27FC236}">
                <a16:creationId xmlns:a16="http://schemas.microsoft.com/office/drawing/2014/main" id="{2D4F9A18-BE28-AE51-9E0F-D97D743EE4C1}"/>
              </a:ext>
            </a:extLst>
          </p:cNvPr>
          <p:cNvCxnSpPr/>
          <p:nvPr userDrawn="1"/>
        </p:nvCxnSpPr>
        <p:spPr>
          <a:xfrm flipH="1">
            <a:off x="4572000" y="2209800"/>
            <a:ext cx="0" cy="299869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78196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802" y="3367672"/>
            <a:ext cx="7772400" cy="762000"/>
          </a:xfrm>
        </p:spPr>
        <p:txBody>
          <a:bodyPr anchor="t"/>
          <a:lstStyle>
            <a:lvl1pPr algn="l">
              <a:defRPr sz="4000" b="1" cap="all">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22313" y="381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userDrawn="1"/>
        </p:nvSpPr>
        <p:spPr>
          <a:xfrm>
            <a:off x="0" y="3048000"/>
            <a:ext cx="83058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userDrawn="1"/>
        </p:nvSpPr>
        <p:spPr>
          <a:xfrm>
            <a:off x="0" y="625602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24" name="Rectangle 23"/>
          <p:cNvSpPr/>
          <p:nvPr userDrawn="1"/>
        </p:nvSpPr>
        <p:spPr>
          <a:xfrm>
            <a:off x="0" y="6256020"/>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25" name="Rectangle 24"/>
          <p:cNvSpPr/>
          <p:nvPr userDrawn="1"/>
        </p:nvSpPr>
        <p:spPr>
          <a:xfrm>
            <a:off x="7924800" y="6256020"/>
            <a:ext cx="1219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459343"/>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481FDABC-6E5F-A682-04A8-56198B285DD7}"/>
              </a:ext>
            </a:extLst>
          </p:cNvPr>
          <p:cNvSpPr txBox="1">
            <a:spLocks noChangeArrowheads="1"/>
          </p:cNvSpPr>
          <p:nvPr userDrawn="1"/>
        </p:nvSpPr>
        <p:spPr bwMode="auto">
          <a:xfrm>
            <a:off x="0" y="6423292"/>
            <a:ext cx="9144000" cy="43470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Calibri" pitchFamily="34" charset="0"/>
                <a:ea typeface="+mn-ea"/>
                <a:cs typeface="+mn-cs"/>
              </a:rPr>
              <a:t>© 2025 USI Insurance </a:t>
            </a:r>
            <a:r>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t>Services.  All rights reserved.</a:t>
            </a:r>
          </a:p>
        </p:txBody>
      </p:sp>
    </p:spTree>
    <p:extLst>
      <p:ext uri="{BB962C8B-B14F-4D97-AF65-F5344CB8AC3E}">
        <p14:creationId xmlns:p14="http://schemas.microsoft.com/office/powerpoint/2010/main" val="14563843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Flimp">
    <p:spTree>
      <p:nvGrpSpPr>
        <p:cNvPr id="1" name=""/>
        <p:cNvGrpSpPr/>
        <p:nvPr/>
      </p:nvGrpSpPr>
      <p:grpSpPr>
        <a:xfrm>
          <a:off x="0" y="0"/>
          <a:ext cx="0" cy="0"/>
          <a:chOff x="0" y="0"/>
          <a:chExt cx="0" cy="0"/>
        </a:xfrm>
      </p:grpSpPr>
      <p:sp>
        <p:nvSpPr>
          <p:cNvPr id="12" name="Rectangle 11"/>
          <p:cNvSpPr/>
          <p:nvPr userDrawn="1"/>
        </p:nvSpPr>
        <p:spPr bwMode="auto">
          <a:xfrm>
            <a:off x="533400" y="228600"/>
            <a:ext cx="8382000" cy="990600"/>
          </a:xfrm>
          <a:prstGeom prst="rect">
            <a:avLst/>
          </a:prstGeom>
          <a:solidFill>
            <a:srgbClr val="1F52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pPr>
            <a:endParaRPr lang="en-US" sz="1800">
              <a:solidFill>
                <a:srgbClr val="FFFFFF"/>
              </a:solidFill>
              <a:ea typeface="ＭＳ Ｐゴシック"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p:cNvSpPr>
            <a:spLocks noGrp="1"/>
          </p:cNvSpPr>
          <p:nvPr>
            <p:ph sz="quarter" idx="13"/>
          </p:nvPr>
        </p:nvSpPr>
        <p:spPr>
          <a:xfrm>
            <a:off x="762000" y="1600200"/>
            <a:ext cx="7924800" cy="4572000"/>
          </a:xfrm>
        </p:spPr>
        <p:txBody>
          <a:bodyPr/>
          <a:lstStyle/>
          <a:p>
            <a:pPr lvl="0"/>
            <a:endParaRPr lang="en-US"/>
          </a:p>
        </p:txBody>
      </p:sp>
    </p:spTree>
    <p:extLst>
      <p:ext uri="{BB962C8B-B14F-4D97-AF65-F5344CB8AC3E}">
        <p14:creationId xmlns:p14="http://schemas.microsoft.com/office/powerpoint/2010/main" val="42873222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82357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livehealthonline.com/" TargetMode="External"/><Relationship Id="rId3" Type="http://schemas.openxmlformats.org/officeDocument/2006/relationships/hyperlink" Target="https://www.anthem.com/" TargetMode="External"/><Relationship Id="rId7" Type="http://schemas.openxmlformats.org/officeDocument/2006/relationships/hyperlink" Target="https://www.lark.com/anthem" TargetMode="External"/><Relationship Id="rId12" Type="http://schemas.openxmlformats.org/officeDocument/2006/relationships/hyperlink" Target="http://www.hr.clermontcountyohio.gov/" TargetMode="External"/><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hyperlink" Target="http://www.guidanceresources.com/" TargetMode="External"/><Relationship Id="rId11" Type="http://schemas.openxmlformats.org/officeDocument/2006/relationships/hyperlink" Target="https://www.sydneyhealth.com/" TargetMode="External"/><Relationship Id="rId5" Type="http://schemas.openxmlformats.org/officeDocument/2006/relationships/hyperlink" Target="https://meet.swordhealth.com/bloom/cebco" TargetMode="External"/><Relationship Id="rId10" Type="http://schemas.openxmlformats.org/officeDocument/2006/relationships/hyperlink" Target="https://meet.swordhealth.com/thrive/cebco" TargetMode="External"/><Relationship Id="rId4" Type="http://schemas.openxmlformats.org/officeDocument/2006/relationships/hyperlink" Target="https://www.carelonrx.com/" TargetMode="External"/><Relationship Id="rId9" Type="http://schemas.openxmlformats.org/officeDocument/2006/relationships/hyperlink" Target="https://smartshopper.co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itle 30"/>
          <p:cNvSpPr>
            <a:spLocks noGrp="1"/>
          </p:cNvSpPr>
          <p:nvPr>
            <p:ph type="ctrTitle"/>
          </p:nvPr>
        </p:nvSpPr>
        <p:spPr/>
        <p:txBody>
          <a:bodyPr/>
          <a:lstStyle/>
          <a:p>
            <a:r>
              <a:rPr lang="en-US" dirty="0">
                <a:solidFill>
                  <a:srgbClr val="002060"/>
                </a:solidFill>
              </a:rPr>
              <a:t>2026 Employee Benefits</a:t>
            </a:r>
          </a:p>
        </p:txBody>
      </p:sp>
      <p:sp>
        <p:nvSpPr>
          <p:cNvPr id="7" name="Text Placeholder 6">
            <a:extLst>
              <a:ext uri="{FF2B5EF4-FFF2-40B4-BE49-F238E27FC236}">
                <a16:creationId xmlns:a16="http://schemas.microsoft.com/office/drawing/2014/main" id="{7F127728-67C9-4076-86FF-96964732294F}"/>
              </a:ext>
            </a:extLst>
          </p:cNvPr>
          <p:cNvSpPr>
            <a:spLocks noGrp="1"/>
          </p:cNvSpPr>
          <p:nvPr>
            <p:ph type="body" idx="1"/>
          </p:nvPr>
        </p:nvSpPr>
        <p:spPr>
          <a:xfrm>
            <a:off x="457200" y="2667000"/>
            <a:ext cx="8229600" cy="1612775"/>
          </a:xfrm>
        </p:spPr>
        <p:txBody>
          <a:bodyPr>
            <a:normAutofit/>
          </a:bodyPr>
          <a:lstStyle/>
          <a:p>
            <a:r>
              <a:rPr lang="en-US" sz="4800" b="1" dirty="0">
                <a:solidFill>
                  <a:srgbClr val="002060"/>
                </a:solidFill>
              </a:rPr>
              <a:t>Open Enrollment</a:t>
            </a:r>
          </a:p>
        </p:txBody>
      </p:sp>
      <p:pic>
        <p:nvPicPr>
          <p:cNvPr id="3" name="Picture 2">
            <a:extLst>
              <a:ext uri="{FF2B5EF4-FFF2-40B4-BE49-F238E27FC236}">
                <a16:creationId xmlns:a16="http://schemas.microsoft.com/office/drawing/2014/main" id="{C282DA01-02A8-4D73-289F-16D149A52280}"/>
              </a:ext>
            </a:extLst>
          </p:cNvPr>
          <p:cNvPicPr>
            <a:picLocks noChangeAspect="1"/>
          </p:cNvPicPr>
          <p:nvPr/>
        </p:nvPicPr>
        <p:blipFill>
          <a:blip r:embed="rId3"/>
          <a:stretch>
            <a:fillRect/>
          </a:stretch>
        </p:blipFill>
        <p:spPr>
          <a:xfrm>
            <a:off x="5410200" y="3568824"/>
            <a:ext cx="2602230" cy="1066799"/>
          </a:xfrm>
          <a:prstGeom prst="rect">
            <a:avLst/>
          </a:prstGeom>
        </p:spPr>
      </p:pic>
      <p:sp>
        <p:nvSpPr>
          <p:cNvPr id="4" name="TextBox 3">
            <a:extLst>
              <a:ext uri="{FF2B5EF4-FFF2-40B4-BE49-F238E27FC236}">
                <a16:creationId xmlns:a16="http://schemas.microsoft.com/office/drawing/2014/main" id="{A7A46B2B-E3FE-1977-96D3-B2365BF2AC4F}"/>
              </a:ext>
            </a:extLst>
          </p:cNvPr>
          <p:cNvSpPr txBox="1"/>
          <p:nvPr/>
        </p:nvSpPr>
        <p:spPr>
          <a:xfrm>
            <a:off x="381000" y="5410200"/>
            <a:ext cx="8001000" cy="400110"/>
          </a:xfrm>
          <a:prstGeom prst="rect">
            <a:avLst/>
          </a:prstGeom>
          <a:noFill/>
        </p:spPr>
        <p:txBody>
          <a:bodyPr wrap="square" rtlCol="0">
            <a:spAutoFit/>
          </a:bodyPr>
          <a:lstStyle/>
          <a:p>
            <a:r>
              <a:rPr lang="en-US" sz="2000" b="1" dirty="0">
                <a:solidFill>
                  <a:srgbClr val="00B0F0"/>
                </a:solidFill>
              </a:rPr>
              <a:t>Open Enrollment Dates: Tuesday, October 21</a:t>
            </a:r>
            <a:r>
              <a:rPr lang="en-US" sz="2000" b="1" baseline="30000" dirty="0">
                <a:solidFill>
                  <a:srgbClr val="00B0F0"/>
                </a:solidFill>
              </a:rPr>
              <a:t>st</a:t>
            </a:r>
            <a:r>
              <a:rPr lang="en-US" sz="2000" b="1" dirty="0">
                <a:solidFill>
                  <a:srgbClr val="00B0F0"/>
                </a:solidFill>
              </a:rPr>
              <a:t> – Monday, November 3</a:t>
            </a:r>
            <a:r>
              <a:rPr lang="en-US" sz="2000" b="1" baseline="30000" dirty="0">
                <a:solidFill>
                  <a:srgbClr val="00B0F0"/>
                </a:solidFill>
              </a:rPr>
              <a:t>rd</a:t>
            </a:r>
            <a:r>
              <a:rPr lang="en-US" sz="2000" b="1" dirty="0">
                <a:solidFill>
                  <a:srgbClr val="00B0F0"/>
                </a:solidFill>
              </a:rPr>
              <a:t> </a:t>
            </a:r>
          </a:p>
        </p:txBody>
      </p:sp>
    </p:spTree>
    <p:extLst>
      <p:ext uri="{BB962C8B-B14F-4D97-AF65-F5344CB8AC3E}">
        <p14:creationId xmlns:p14="http://schemas.microsoft.com/office/powerpoint/2010/main" val="6939302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8E16-32CA-62EF-A580-1899777D4FD2}"/>
              </a:ext>
            </a:extLst>
          </p:cNvPr>
          <p:cNvSpPr>
            <a:spLocks noGrp="1"/>
          </p:cNvSpPr>
          <p:nvPr>
            <p:ph type="title"/>
          </p:nvPr>
        </p:nvSpPr>
        <p:spPr/>
        <p:txBody>
          <a:bodyPr>
            <a:normAutofit fontScale="90000"/>
          </a:bodyPr>
          <a:lstStyle/>
          <a:p>
            <a:r>
              <a:rPr lang="en-US" dirty="0"/>
              <a:t>Medical – Plan Highlights</a:t>
            </a:r>
          </a:p>
        </p:txBody>
      </p:sp>
      <p:graphicFrame>
        <p:nvGraphicFramePr>
          <p:cNvPr id="3" name="Medical_Plan_Table_1">
            <a:extLst>
              <a:ext uri="{FF2B5EF4-FFF2-40B4-BE49-F238E27FC236}">
                <a16:creationId xmlns:a16="http://schemas.microsoft.com/office/drawing/2014/main" id="{D2ACDD57-72FE-A94A-431B-D05E46236F35}"/>
              </a:ext>
            </a:extLst>
          </p:cNvPr>
          <p:cNvGraphicFramePr>
            <a:graphicFrameLocks noGrp="1"/>
          </p:cNvGraphicFramePr>
          <p:nvPr>
            <p:extLst>
              <p:ext uri="{D42A27DB-BD31-4B8C-83A1-F6EECF244321}">
                <p14:modId xmlns:p14="http://schemas.microsoft.com/office/powerpoint/2010/main" val="2731956734"/>
              </p:ext>
            </p:extLst>
          </p:nvPr>
        </p:nvGraphicFramePr>
        <p:xfrm>
          <a:off x="206476" y="732508"/>
          <a:ext cx="8731045" cy="3212369"/>
        </p:xfrm>
        <a:graphic>
          <a:graphicData uri="http://schemas.openxmlformats.org/drawingml/2006/table">
            <a:tbl>
              <a:tblPr firstRow="1" bandRow="1"/>
              <a:tblGrid>
                <a:gridCol w="1789471">
                  <a:extLst>
                    <a:ext uri="{9D8B030D-6E8A-4147-A177-3AD203B41FA5}">
                      <a16:colId xmlns:a16="http://schemas.microsoft.com/office/drawing/2014/main" val="1128596259"/>
                    </a:ext>
                  </a:extLst>
                </a:gridCol>
                <a:gridCol w="2349909">
                  <a:extLst>
                    <a:ext uri="{9D8B030D-6E8A-4147-A177-3AD203B41FA5}">
                      <a16:colId xmlns:a16="http://schemas.microsoft.com/office/drawing/2014/main" val="20001"/>
                    </a:ext>
                  </a:extLst>
                </a:gridCol>
                <a:gridCol w="2340078">
                  <a:extLst>
                    <a:ext uri="{9D8B030D-6E8A-4147-A177-3AD203B41FA5}">
                      <a16:colId xmlns:a16="http://schemas.microsoft.com/office/drawing/2014/main" val="20002"/>
                    </a:ext>
                  </a:extLst>
                </a:gridCol>
                <a:gridCol w="2251587">
                  <a:extLst>
                    <a:ext uri="{9D8B030D-6E8A-4147-A177-3AD203B41FA5}">
                      <a16:colId xmlns:a16="http://schemas.microsoft.com/office/drawing/2014/main" val="4199846983"/>
                    </a:ext>
                  </a:extLst>
                </a:gridCol>
              </a:tblGrid>
              <a:tr h="370840">
                <a:tc>
                  <a:txBody>
                    <a:bodyPr/>
                    <a:lstStyle>
                      <a:lvl1pPr marL="0" algn="l" defTabSz="914400" rtl="0" eaLnBrk="1" latinLnBrk="0" hangingPunct="1">
                        <a:defRPr sz="1800" b="1" kern="1200">
                          <a:solidFill>
                            <a:schemeClr val="lt1"/>
                          </a:solidFill>
                          <a:latin typeface="Calibri" panose="020F0502020204030204"/>
                          <a:ea typeface="Arial"/>
                          <a:cs typeface="Arial"/>
                        </a:defRPr>
                      </a:lvl1pPr>
                      <a:lvl2pPr marL="457200" algn="l" defTabSz="914400" rtl="0" eaLnBrk="1" latinLnBrk="0" hangingPunct="1">
                        <a:defRPr sz="1800" b="1" kern="1200">
                          <a:solidFill>
                            <a:schemeClr val="lt1"/>
                          </a:solidFill>
                          <a:latin typeface="Calibri" panose="020F0502020204030204"/>
                          <a:ea typeface="Arial"/>
                          <a:cs typeface="Arial"/>
                        </a:defRPr>
                      </a:lvl2pPr>
                      <a:lvl3pPr marL="914400" algn="l" defTabSz="914400" rtl="0" eaLnBrk="1" latinLnBrk="0" hangingPunct="1">
                        <a:defRPr sz="1800" b="1" kern="1200">
                          <a:solidFill>
                            <a:schemeClr val="lt1"/>
                          </a:solidFill>
                          <a:latin typeface="Calibri" panose="020F0502020204030204"/>
                          <a:ea typeface="Arial"/>
                          <a:cs typeface="Arial"/>
                        </a:defRPr>
                      </a:lvl3pPr>
                      <a:lvl4pPr marL="1371600" algn="l" defTabSz="914400" rtl="0" eaLnBrk="1" latinLnBrk="0" hangingPunct="1">
                        <a:defRPr sz="1800" b="1" kern="1200">
                          <a:solidFill>
                            <a:schemeClr val="lt1"/>
                          </a:solidFill>
                          <a:latin typeface="Calibri" panose="020F0502020204030204"/>
                          <a:ea typeface="Arial"/>
                          <a:cs typeface="Arial"/>
                        </a:defRPr>
                      </a:lvl4pPr>
                      <a:lvl5pPr marL="1828800" algn="l" defTabSz="914400" rtl="0" eaLnBrk="1" latinLnBrk="0" hangingPunct="1">
                        <a:defRPr sz="1800" b="1" kern="1200">
                          <a:solidFill>
                            <a:schemeClr val="lt1"/>
                          </a:solidFill>
                          <a:latin typeface="Calibri" panose="020F0502020204030204"/>
                          <a:ea typeface="Arial"/>
                          <a:cs typeface="Arial"/>
                        </a:defRPr>
                      </a:lvl5pPr>
                      <a:lvl6pPr marL="2286000" algn="l" defTabSz="914400" rtl="0" eaLnBrk="1" latinLnBrk="0" hangingPunct="1">
                        <a:defRPr sz="1800" b="1" kern="1200">
                          <a:solidFill>
                            <a:schemeClr val="lt1"/>
                          </a:solidFill>
                          <a:latin typeface="Calibri" panose="020F0502020204030204"/>
                          <a:ea typeface="Arial"/>
                          <a:cs typeface="Arial"/>
                        </a:defRPr>
                      </a:lvl6pPr>
                      <a:lvl7pPr marL="2743200" algn="l" defTabSz="914400" rtl="0" eaLnBrk="1" latinLnBrk="0" hangingPunct="1">
                        <a:defRPr sz="1800" b="1" kern="1200">
                          <a:solidFill>
                            <a:schemeClr val="lt1"/>
                          </a:solidFill>
                          <a:latin typeface="Calibri" panose="020F0502020204030204"/>
                          <a:ea typeface="Arial"/>
                          <a:cs typeface="Arial"/>
                        </a:defRPr>
                      </a:lvl7pPr>
                      <a:lvl8pPr marL="3200400" algn="l" defTabSz="914400" rtl="0" eaLnBrk="1" latinLnBrk="0" hangingPunct="1">
                        <a:defRPr sz="1800" b="1" kern="1200">
                          <a:solidFill>
                            <a:schemeClr val="lt1"/>
                          </a:solidFill>
                          <a:latin typeface="Calibri" panose="020F0502020204030204"/>
                          <a:ea typeface="Arial"/>
                          <a:cs typeface="Arial"/>
                        </a:defRPr>
                      </a:lvl8pPr>
                      <a:lvl9pPr marL="3657600" algn="l" defTabSz="914400" rtl="0" eaLnBrk="1" latinLnBrk="0" hangingPunct="1">
                        <a:defRPr sz="1800" b="1" kern="1200">
                          <a:solidFill>
                            <a:schemeClr val="lt1"/>
                          </a:solidFill>
                          <a:latin typeface="Calibri" panose="020F0502020204030204"/>
                          <a:ea typeface="Arial"/>
                          <a:cs typeface="Arial"/>
                        </a:defRPr>
                      </a:lvl9pPr>
                    </a:lstStyle>
                    <a:p>
                      <a:r>
                        <a:rPr lang="en-US" sz="2400" b="1" dirty="0">
                          <a:solidFill>
                            <a:schemeClr val="tx1"/>
                          </a:solidFill>
                        </a:rPr>
                        <a:t>Anthem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5400" cmpd="sng">
                      <a:solidFill>
                        <a:sysClr val="windowText" lastClr="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Calibri" panose="020F0502020204030204"/>
                          <a:ea typeface="Arial"/>
                          <a:cs typeface="Arial"/>
                        </a:defRPr>
                      </a:lvl1pPr>
                      <a:lvl2pPr marL="457200" algn="l" defTabSz="914400" rtl="0" eaLnBrk="1" latinLnBrk="0" hangingPunct="1">
                        <a:defRPr sz="1800" b="1" kern="1200">
                          <a:solidFill>
                            <a:schemeClr val="lt1"/>
                          </a:solidFill>
                          <a:latin typeface="Calibri" panose="020F0502020204030204"/>
                          <a:ea typeface="Arial"/>
                          <a:cs typeface="Arial"/>
                        </a:defRPr>
                      </a:lvl2pPr>
                      <a:lvl3pPr marL="914400" algn="l" defTabSz="914400" rtl="0" eaLnBrk="1" latinLnBrk="0" hangingPunct="1">
                        <a:defRPr sz="1800" b="1" kern="1200">
                          <a:solidFill>
                            <a:schemeClr val="lt1"/>
                          </a:solidFill>
                          <a:latin typeface="Calibri" panose="020F0502020204030204"/>
                          <a:ea typeface="Arial"/>
                          <a:cs typeface="Arial"/>
                        </a:defRPr>
                      </a:lvl3pPr>
                      <a:lvl4pPr marL="1371600" algn="l" defTabSz="914400" rtl="0" eaLnBrk="1" latinLnBrk="0" hangingPunct="1">
                        <a:defRPr sz="1800" b="1" kern="1200">
                          <a:solidFill>
                            <a:schemeClr val="lt1"/>
                          </a:solidFill>
                          <a:latin typeface="Calibri" panose="020F0502020204030204"/>
                          <a:ea typeface="Arial"/>
                          <a:cs typeface="Arial"/>
                        </a:defRPr>
                      </a:lvl4pPr>
                      <a:lvl5pPr marL="1828800" algn="l" defTabSz="914400" rtl="0" eaLnBrk="1" latinLnBrk="0" hangingPunct="1">
                        <a:defRPr sz="1800" b="1" kern="1200">
                          <a:solidFill>
                            <a:schemeClr val="lt1"/>
                          </a:solidFill>
                          <a:latin typeface="Calibri" panose="020F0502020204030204"/>
                          <a:ea typeface="Arial"/>
                          <a:cs typeface="Arial"/>
                        </a:defRPr>
                      </a:lvl5pPr>
                      <a:lvl6pPr marL="2286000" algn="l" defTabSz="914400" rtl="0" eaLnBrk="1" latinLnBrk="0" hangingPunct="1">
                        <a:defRPr sz="1800" b="1" kern="1200">
                          <a:solidFill>
                            <a:schemeClr val="lt1"/>
                          </a:solidFill>
                          <a:latin typeface="Calibri" panose="020F0502020204030204"/>
                          <a:ea typeface="Arial"/>
                          <a:cs typeface="Arial"/>
                        </a:defRPr>
                      </a:lvl6pPr>
                      <a:lvl7pPr marL="2743200" algn="l" defTabSz="914400" rtl="0" eaLnBrk="1" latinLnBrk="0" hangingPunct="1">
                        <a:defRPr sz="1800" b="1" kern="1200">
                          <a:solidFill>
                            <a:schemeClr val="lt1"/>
                          </a:solidFill>
                          <a:latin typeface="Calibri" panose="020F0502020204030204"/>
                          <a:ea typeface="Arial"/>
                          <a:cs typeface="Arial"/>
                        </a:defRPr>
                      </a:lvl7pPr>
                      <a:lvl8pPr marL="3200400" algn="l" defTabSz="914400" rtl="0" eaLnBrk="1" latinLnBrk="0" hangingPunct="1">
                        <a:defRPr sz="1800" b="1" kern="1200">
                          <a:solidFill>
                            <a:schemeClr val="lt1"/>
                          </a:solidFill>
                          <a:latin typeface="Calibri" panose="020F0502020204030204"/>
                          <a:ea typeface="Arial"/>
                          <a:cs typeface="Arial"/>
                        </a:defRPr>
                      </a:lvl8pPr>
                      <a:lvl9pPr marL="3657600" algn="l" defTabSz="914400" rtl="0" eaLnBrk="1" latinLnBrk="0" hangingPunct="1">
                        <a:defRPr sz="1800" b="1" kern="1200">
                          <a:solidFill>
                            <a:schemeClr val="lt1"/>
                          </a:solidFill>
                          <a:latin typeface="Calibri" panose="020F0502020204030204"/>
                          <a:ea typeface="Arial"/>
                          <a:cs typeface="Arial"/>
                        </a:defRPr>
                      </a:lvl9pPr>
                    </a:lstStyle>
                    <a:p>
                      <a:pPr algn="ctr"/>
                      <a:r>
                        <a:rPr lang="en-US" sz="1200" dirty="0"/>
                        <a:t>Medical Premium Copay</a:t>
                      </a:r>
                      <a:endParaRPr lang="en-US" sz="12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5400" cmpd="sng">
                      <a:solidFill>
                        <a:sysClr val="windowText" lastClr="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Calibri" panose="020F0502020204030204"/>
                          <a:ea typeface="Arial"/>
                          <a:cs typeface="Arial"/>
                        </a:defRPr>
                      </a:lvl1pPr>
                      <a:lvl2pPr marL="457200" algn="l" defTabSz="914400" rtl="0" eaLnBrk="1" latinLnBrk="0" hangingPunct="1">
                        <a:defRPr sz="1800" b="1" kern="1200">
                          <a:solidFill>
                            <a:schemeClr val="lt1"/>
                          </a:solidFill>
                          <a:latin typeface="Calibri" panose="020F0502020204030204"/>
                          <a:ea typeface="Arial"/>
                          <a:cs typeface="Arial"/>
                        </a:defRPr>
                      </a:lvl2pPr>
                      <a:lvl3pPr marL="914400" algn="l" defTabSz="914400" rtl="0" eaLnBrk="1" latinLnBrk="0" hangingPunct="1">
                        <a:defRPr sz="1800" b="1" kern="1200">
                          <a:solidFill>
                            <a:schemeClr val="lt1"/>
                          </a:solidFill>
                          <a:latin typeface="Calibri" panose="020F0502020204030204"/>
                          <a:ea typeface="Arial"/>
                          <a:cs typeface="Arial"/>
                        </a:defRPr>
                      </a:lvl3pPr>
                      <a:lvl4pPr marL="1371600" algn="l" defTabSz="914400" rtl="0" eaLnBrk="1" latinLnBrk="0" hangingPunct="1">
                        <a:defRPr sz="1800" b="1" kern="1200">
                          <a:solidFill>
                            <a:schemeClr val="lt1"/>
                          </a:solidFill>
                          <a:latin typeface="Calibri" panose="020F0502020204030204"/>
                          <a:ea typeface="Arial"/>
                          <a:cs typeface="Arial"/>
                        </a:defRPr>
                      </a:lvl4pPr>
                      <a:lvl5pPr marL="1828800" algn="l" defTabSz="914400" rtl="0" eaLnBrk="1" latinLnBrk="0" hangingPunct="1">
                        <a:defRPr sz="1800" b="1" kern="1200">
                          <a:solidFill>
                            <a:schemeClr val="lt1"/>
                          </a:solidFill>
                          <a:latin typeface="Calibri" panose="020F0502020204030204"/>
                          <a:ea typeface="Arial"/>
                          <a:cs typeface="Arial"/>
                        </a:defRPr>
                      </a:lvl5pPr>
                      <a:lvl6pPr marL="2286000" algn="l" defTabSz="914400" rtl="0" eaLnBrk="1" latinLnBrk="0" hangingPunct="1">
                        <a:defRPr sz="1800" b="1" kern="1200">
                          <a:solidFill>
                            <a:schemeClr val="lt1"/>
                          </a:solidFill>
                          <a:latin typeface="Calibri" panose="020F0502020204030204"/>
                          <a:ea typeface="Arial"/>
                          <a:cs typeface="Arial"/>
                        </a:defRPr>
                      </a:lvl6pPr>
                      <a:lvl7pPr marL="2743200" algn="l" defTabSz="914400" rtl="0" eaLnBrk="1" latinLnBrk="0" hangingPunct="1">
                        <a:defRPr sz="1800" b="1" kern="1200">
                          <a:solidFill>
                            <a:schemeClr val="lt1"/>
                          </a:solidFill>
                          <a:latin typeface="Calibri" panose="020F0502020204030204"/>
                          <a:ea typeface="Arial"/>
                          <a:cs typeface="Arial"/>
                        </a:defRPr>
                      </a:lvl7pPr>
                      <a:lvl8pPr marL="3200400" algn="l" defTabSz="914400" rtl="0" eaLnBrk="1" latinLnBrk="0" hangingPunct="1">
                        <a:defRPr sz="1800" b="1" kern="1200">
                          <a:solidFill>
                            <a:schemeClr val="lt1"/>
                          </a:solidFill>
                          <a:latin typeface="Calibri" panose="020F0502020204030204"/>
                          <a:ea typeface="Arial"/>
                          <a:cs typeface="Arial"/>
                        </a:defRPr>
                      </a:lvl8pPr>
                      <a:lvl9pPr marL="3657600" algn="l" defTabSz="914400" rtl="0" eaLnBrk="1" latinLnBrk="0" hangingPunct="1">
                        <a:defRPr sz="1800" b="1" kern="1200">
                          <a:solidFill>
                            <a:schemeClr val="lt1"/>
                          </a:solidFill>
                          <a:latin typeface="Calibri" panose="020F0502020204030204"/>
                          <a:ea typeface="Arial"/>
                          <a:cs typeface="Arial"/>
                        </a:defRPr>
                      </a:lvl9pPr>
                    </a:lstStyle>
                    <a:p>
                      <a:pPr algn="ctr"/>
                      <a:r>
                        <a:rPr lang="en-US" sz="1200" b="1" dirty="0"/>
                        <a:t>Medical Basic Copay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54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panose="020F0502020204030204"/>
                          <a:ea typeface="Arial"/>
                          <a:cs typeface="Arial"/>
                        </a:defRPr>
                      </a:lvl1pPr>
                      <a:lvl2pPr marL="457200" algn="l" defTabSz="914400" rtl="0" eaLnBrk="1" latinLnBrk="0" hangingPunct="1">
                        <a:defRPr sz="1800" b="1" kern="1200">
                          <a:solidFill>
                            <a:schemeClr val="lt1"/>
                          </a:solidFill>
                          <a:latin typeface="Calibri" panose="020F0502020204030204"/>
                          <a:ea typeface="Arial"/>
                          <a:cs typeface="Arial"/>
                        </a:defRPr>
                      </a:lvl2pPr>
                      <a:lvl3pPr marL="914400" algn="l" defTabSz="914400" rtl="0" eaLnBrk="1" latinLnBrk="0" hangingPunct="1">
                        <a:defRPr sz="1800" b="1" kern="1200">
                          <a:solidFill>
                            <a:schemeClr val="lt1"/>
                          </a:solidFill>
                          <a:latin typeface="Calibri" panose="020F0502020204030204"/>
                          <a:ea typeface="Arial"/>
                          <a:cs typeface="Arial"/>
                        </a:defRPr>
                      </a:lvl3pPr>
                      <a:lvl4pPr marL="1371600" algn="l" defTabSz="914400" rtl="0" eaLnBrk="1" latinLnBrk="0" hangingPunct="1">
                        <a:defRPr sz="1800" b="1" kern="1200">
                          <a:solidFill>
                            <a:schemeClr val="lt1"/>
                          </a:solidFill>
                          <a:latin typeface="Calibri" panose="020F0502020204030204"/>
                          <a:ea typeface="Arial"/>
                          <a:cs typeface="Arial"/>
                        </a:defRPr>
                      </a:lvl4pPr>
                      <a:lvl5pPr marL="1828800" algn="l" defTabSz="914400" rtl="0" eaLnBrk="1" latinLnBrk="0" hangingPunct="1">
                        <a:defRPr sz="1800" b="1" kern="1200">
                          <a:solidFill>
                            <a:schemeClr val="lt1"/>
                          </a:solidFill>
                          <a:latin typeface="Calibri" panose="020F0502020204030204"/>
                          <a:ea typeface="Arial"/>
                          <a:cs typeface="Arial"/>
                        </a:defRPr>
                      </a:lvl5pPr>
                      <a:lvl6pPr marL="2286000" algn="l" defTabSz="914400" rtl="0" eaLnBrk="1" latinLnBrk="0" hangingPunct="1">
                        <a:defRPr sz="1800" b="1" kern="1200">
                          <a:solidFill>
                            <a:schemeClr val="lt1"/>
                          </a:solidFill>
                          <a:latin typeface="Calibri" panose="020F0502020204030204"/>
                          <a:ea typeface="Arial"/>
                          <a:cs typeface="Arial"/>
                        </a:defRPr>
                      </a:lvl6pPr>
                      <a:lvl7pPr marL="2743200" algn="l" defTabSz="914400" rtl="0" eaLnBrk="1" latinLnBrk="0" hangingPunct="1">
                        <a:defRPr sz="1800" b="1" kern="1200">
                          <a:solidFill>
                            <a:schemeClr val="lt1"/>
                          </a:solidFill>
                          <a:latin typeface="Calibri" panose="020F0502020204030204"/>
                          <a:ea typeface="Arial"/>
                          <a:cs typeface="Arial"/>
                        </a:defRPr>
                      </a:lvl7pPr>
                      <a:lvl8pPr marL="3200400" algn="l" defTabSz="914400" rtl="0" eaLnBrk="1" latinLnBrk="0" hangingPunct="1">
                        <a:defRPr sz="1800" b="1" kern="1200">
                          <a:solidFill>
                            <a:schemeClr val="lt1"/>
                          </a:solidFill>
                          <a:latin typeface="Calibri" panose="020F0502020204030204"/>
                          <a:ea typeface="Arial"/>
                          <a:cs typeface="Arial"/>
                        </a:defRPr>
                      </a:lvl8pPr>
                      <a:lvl9pPr marL="3657600" algn="l" defTabSz="914400" rtl="0" eaLnBrk="1" latinLnBrk="0" hangingPunct="1">
                        <a:defRPr sz="1800" b="1" kern="1200">
                          <a:solidFill>
                            <a:schemeClr val="lt1"/>
                          </a:solidFill>
                          <a:latin typeface="Calibri" panose="020F0502020204030204"/>
                          <a:ea typeface="Arial"/>
                          <a:cs typeface="Arial"/>
                        </a:defRPr>
                      </a:lvl9pPr>
                    </a:lstStyle>
                    <a:p>
                      <a:pPr algn="ctr"/>
                      <a:r>
                        <a:rPr lang="en-US" sz="1200" dirty="0">
                          <a:solidFill>
                            <a:schemeClr val="tx1"/>
                          </a:solidFill>
                        </a:rPr>
                        <a:t>Medical HDHP/HSA</a:t>
                      </a:r>
                      <a:endParaRPr lang="en-US" sz="12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5400" cmpd="sng">
                      <a:solidFill>
                        <a:sysClr val="windowText" lastClr="000000"/>
                      </a:solidFill>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val="749961004"/>
                  </a:ext>
                </a:extLst>
              </a:tr>
              <a:tr h="37084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Annual</a:t>
                      </a:r>
                      <a:r>
                        <a:rPr lang="en-US" sz="1200" baseline="0" dirty="0"/>
                        <a:t> Deductible</a:t>
                      </a:r>
                      <a:endParaRPr lang="en-US" sz="1000" b="0" dirty="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$2,000 per individual
$4,000 per family</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$5,000 per individual
$10,000 per family</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$3,400 per individual
$6,800 per family</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388205342"/>
                  </a:ext>
                </a:extLst>
              </a:tr>
              <a:tr h="37084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Annual Out-of-Pocket Maximum</a:t>
                      </a:r>
                      <a:endParaRPr lang="en-US" sz="1000" b="0" dirty="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$5,000 per individual
$10,000 per family</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$6,000 per individual
$12,000 per family</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$4,000 per individual
$8,000 per family</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3725606"/>
                  </a:ext>
                </a:extLst>
              </a:tr>
              <a:tr h="262919">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Plan Coinsurance </a:t>
                      </a:r>
                    </a:p>
                    <a:p>
                      <a:r>
                        <a:rPr lang="en-US" sz="1200" i="1" dirty="0"/>
                        <a:t>(after deductible)</a:t>
                      </a:r>
                      <a:endParaRPr lang="en-US" sz="1000" b="0" i="1" dirty="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80% in most cases</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in most cases</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in most cases</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833763122"/>
                  </a:ext>
                </a:extLst>
              </a:tr>
              <a:tr h="298479">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Office Visit</a:t>
                      </a:r>
                      <a:endParaRPr lang="en-US" sz="1000" b="0" dirty="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b="0" dirty="0"/>
                        <a:t>$10 Copay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$35 copay</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37014871"/>
                  </a:ext>
                </a:extLst>
              </a:tr>
              <a:tr h="288883">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a:t>Lab &amp; X-ray</a:t>
                      </a:r>
                      <a:endParaRPr lang="en-US" sz="1000" b="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80%,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612922898"/>
                  </a:ext>
                </a:extLst>
              </a:tr>
              <a:tr h="290577">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Complex Radiology</a:t>
                      </a:r>
                      <a:endParaRPr lang="en-US" sz="1000" b="0" dirty="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80%,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37324268"/>
                  </a:ext>
                </a:extLst>
              </a:tr>
              <a:tr h="29227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a:t>Inpatient Hospital</a:t>
                      </a:r>
                      <a:endParaRPr lang="en-US" sz="1000" b="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80%,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105453724"/>
                  </a:ext>
                </a:extLst>
              </a:tr>
              <a:tr h="22623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a:t>Emergency Room</a:t>
                      </a:r>
                      <a:endParaRPr lang="en-US" sz="1000" b="0">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$300 copay</a:t>
                      </a:r>
                      <a:endParaRPr lang="en-US" sz="10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$350 copay</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000" dirty="0"/>
                        <a:t>90%, </a:t>
                      </a:r>
                      <a:r>
                        <a:rPr lang="en-US" sz="1000" i="1" dirty="0"/>
                        <a:t>after deductible</a:t>
                      </a:r>
                      <a:endParaRPr lang="en-US" sz="1000" b="0" i="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29569557"/>
                  </a:ext>
                </a:extLst>
              </a:tr>
            </a:tbl>
          </a:graphicData>
        </a:graphic>
      </p:graphicFrame>
      <p:graphicFrame>
        <p:nvGraphicFramePr>
          <p:cNvPr id="4" name="Table 3">
            <a:extLst>
              <a:ext uri="{FF2B5EF4-FFF2-40B4-BE49-F238E27FC236}">
                <a16:creationId xmlns:a16="http://schemas.microsoft.com/office/drawing/2014/main" id="{C327B509-83A9-2D84-3A54-8C5CD9A627C2}"/>
              </a:ext>
            </a:extLst>
          </p:cNvPr>
          <p:cNvGraphicFramePr>
            <a:graphicFrameLocks noGrp="1"/>
          </p:cNvGraphicFramePr>
          <p:nvPr>
            <p:extLst>
              <p:ext uri="{D42A27DB-BD31-4B8C-83A1-F6EECF244321}">
                <p14:modId xmlns:p14="http://schemas.microsoft.com/office/powerpoint/2010/main" val="1593208177"/>
              </p:ext>
            </p:extLst>
          </p:nvPr>
        </p:nvGraphicFramePr>
        <p:xfrm>
          <a:off x="206477" y="4292161"/>
          <a:ext cx="8731044" cy="1172383"/>
        </p:xfrm>
        <a:graphic>
          <a:graphicData uri="http://schemas.openxmlformats.org/drawingml/2006/table">
            <a:tbl>
              <a:tblPr firstRow="1" firstCol="1" bandRow="1"/>
              <a:tblGrid>
                <a:gridCol w="1776702">
                  <a:extLst>
                    <a:ext uri="{9D8B030D-6E8A-4147-A177-3AD203B41FA5}">
                      <a16:colId xmlns:a16="http://schemas.microsoft.com/office/drawing/2014/main" val="513432858"/>
                    </a:ext>
                  </a:extLst>
                </a:gridCol>
                <a:gridCol w="2375065">
                  <a:extLst>
                    <a:ext uri="{9D8B030D-6E8A-4147-A177-3AD203B41FA5}">
                      <a16:colId xmlns:a16="http://schemas.microsoft.com/office/drawing/2014/main" val="4129095434"/>
                    </a:ext>
                  </a:extLst>
                </a:gridCol>
                <a:gridCol w="2339439">
                  <a:extLst>
                    <a:ext uri="{9D8B030D-6E8A-4147-A177-3AD203B41FA5}">
                      <a16:colId xmlns:a16="http://schemas.microsoft.com/office/drawing/2014/main" val="3804520486"/>
                    </a:ext>
                  </a:extLst>
                </a:gridCol>
                <a:gridCol w="2239838">
                  <a:extLst>
                    <a:ext uri="{9D8B030D-6E8A-4147-A177-3AD203B41FA5}">
                      <a16:colId xmlns:a16="http://schemas.microsoft.com/office/drawing/2014/main" val="3538537267"/>
                    </a:ext>
                  </a:extLst>
                </a:gridCol>
              </a:tblGrid>
              <a:tr h="411919">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spcBef>
                          <a:spcPts val="200"/>
                        </a:spcBef>
                        <a:spcAft>
                          <a:spcPts val="0"/>
                        </a:spcAft>
                      </a:pPr>
                      <a:r>
                        <a:rPr lang="en-US" sz="1100" dirty="0">
                          <a:effectLst/>
                          <a:latin typeface="+mn-lt"/>
                          <a:ea typeface="Malgun Gothic" panose="020B0503020000020004" pitchFamily="34" charset="-127"/>
                          <a:cs typeface="Times New Roman" panose="02020603050405020304" pitchFamily="18" charset="0"/>
                        </a:rPr>
                        <a:t>Employee Contributions</a:t>
                      </a:r>
                      <a:endParaRPr lang="en-US" sz="1100" dirty="0">
                        <a:effectLst/>
                        <a:latin typeface="+mn-lt"/>
                        <a:ea typeface="Times New Roman" panose="02020603050405020304" pitchFamily="18" charset="0"/>
                        <a:cs typeface="Times New Roman" panose="02020603050405020304" pitchFamily="18" charset="0"/>
                      </a:endParaRPr>
                    </a:p>
                    <a:p>
                      <a:pPr marL="0" marR="0">
                        <a:spcBef>
                          <a:spcPts val="200"/>
                        </a:spcBef>
                        <a:spcAft>
                          <a:spcPts val="0"/>
                        </a:spcAft>
                      </a:pPr>
                      <a:r>
                        <a:rPr lang="en-US" sz="1100" i="1" dirty="0">
                          <a:effectLst/>
                          <a:latin typeface="+mn-lt"/>
                          <a:ea typeface="Malgun Gothic" panose="020B0503020000020004" pitchFamily="34" charset="-127"/>
                          <a:cs typeface="Times New Roman" panose="02020603050405020304" pitchFamily="18" charset="0"/>
                        </a:rPr>
                        <a:t>(per pay / 24 pays per year</a:t>
                      </a:r>
                      <a:r>
                        <a:rPr lang="en-US" sz="1000" i="1" dirty="0">
                          <a:effectLst/>
                          <a:latin typeface="+mn-lt"/>
                          <a:ea typeface="Malgun Gothic" panose="020B0503020000020004" pitchFamily="34" charset="-127"/>
                          <a:cs typeface="Times New Roman" panose="02020603050405020304" pitchFamily="18" charset="0"/>
                        </a:rPr>
                        <a:t>)</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defTabSz="914400" rtl="0" eaLnBrk="1" latinLnBrk="0" hangingPunct="1">
                        <a:spcBef>
                          <a:spcPts val="600"/>
                        </a:spcBef>
                        <a:spcAft>
                          <a:spcPts val="0"/>
                        </a:spcAft>
                      </a:pPr>
                      <a:r>
                        <a:rPr lang="en-US" sz="1200" b="1" kern="1200" dirty="0">
                          <a:solidFill>
                            <a:schemeClr val="lt1"/>
                          </a:solidFill>
                          <a:latin typeface="+mn-lt"/>
                          <a:ea typeface="+mn-ea"/>
                          <a:cs typeface="+mn-cs"/>
                        </a:rPr>
                        <a:t>Medical Premium Copay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defTabSz="914400" rtl="0" eaLnBrk="1" latinLnBrk="0" hangingPunct="1">
                        <a:spcBef>
                          <a:spcPts val="600"/>
                        </a:spcBef>
                        <a:spcAft>
                          <a:spcPts val="0"/>
                        </a:spcAft>
                      </a:pPr>
                      <a:r>
                        <a:rPr lang="en-US" sz="1200" b="1" kern="1200" dirty="0">
                          <a:solidFill>
                            <a:schemeClr val="lt1"/>
                          </a:solidFill>
                          <a:latin typeface="+mn-lt"/>
                          <a:ea typeface="+mn-ea"/>
                          <a:cs typeface="+mn-cs"/>
                        </a:rPr>
                        <a:t>Medical Basic Copay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defTabSz="914400" rtl="0" eaLnBrk="1" latinLnBrk="0" hangingPunct="1">
                        <a:spcBef>
                          <a:spcPts val="600"/>
                        </a:spcBef>
                        <a:spcAft>
                          <a:spcPts val="0"/>
                        </a:spcAft>
                      </a:pPr>
                      <a:r>
                        <a:rPr lang="en-US" sz="1200" b="1" kern="1200" dirty="0">
                          <a:solidFill>
                            <a:schemeClr val="tx1"/>
                          </a:solidFill>
                          <a:latin typeface="+mn-lt"/>
                          <a:ea typeface="+mn-ea"/>
                          <a:cs typeface="+mn-cs"/>
                        </a:rPr>
                        <a:t>Medical HDHP/HSA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val="444491521"/>
                  </a:ext>
                </a:extLst>
              </a:tr>
              <a:tr h="190116">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spcBef>
                          <a:spcPts val="0"/>
                        </a:spcBef>
                        <a:spcAft>
                          <a:spcPts val="0"/>
                        </a:spcAft>
                      </a:pPr>
                      <a:r>
                        <a:rPr lang="en-US" sz="1000" b="1" dirty="0">
                          <a:effectLst/>
                          <a:latin typeface="+mn-lt"/>
                          <a:ea typeface="Malgun Gothic" panose="020B0503020000020004" pitchFamily="34" charset="-127"/>
                          <a:cs typeface="Times New Roman" panose="02020603050405020304" pitchFamily="18" charset="0"/>
                        </a:rPr>
                        <a:t>Single</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$45.35</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effectLst/>
                          <a:latin typeface="+mn-lt"/>
                          <a:ea typeface="Malgun Gothic" panose="020B0503020000020004" pitchFamily="34" charset="-127"/>
                          <a:cs typeface="Times New Roman" panose="02020603050405020304" pitchFamily="18" charset="0"/>
                        </a:rPr>
                        <a:t>$10.30</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$30.90</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4132764981"/>
                  </a:ext>
                </a:extLst>
              </a:tr>
              <a:tr h="190116">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spcBef>
                          <a:spcPts val="0"/>
                        </a:spcBef>
                        <a:spcAft>
                          <a:spcPts val="0"/>
                        </a:spcAft>
                      </a:pPr>
                      <a:r>
                        <a:rPr lang="en-US" sz="1000" b="1" dirty="0">
                          <a:effectLst/>
                          <a:latin typeface="+mn-lt"/>
                          <a:ea typeface="Malgun Gothic" panose="020B0503020000020004" pitchFamily="34" charset="-127"/>
                          <a:cs typeface="Times New Roman" panose="02020603050405020304" pitchFamily="18" charset="0"/>
                        </a:rPr>
                        <a:t>EE + Spouse</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$139.67</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effectLst/>
                          <a:latin typeface="+mn-lt"/>
                          <a:ea typeface="Malgun Gothic" panose="020B0503020000020004" pitchFamily="34" charset="-127"/>
                          <a:cs typeface="Times New Roman" panose="02020603050405020304" pitchFamily="18" charset="0"/>
                        </a:rPr>
                        <a:t>$118.72</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$101.93</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3270737286"/>
                  </a:ext>
                </a:extLst>
              </a:tr>
              <a:tr h="190116">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spcBef>
                          <a:spcPts val="0"/>
                        </a:spcBef>
                        <a:spcAft>
                          <a:spcPts val="0"/>
                        </a:spcAft>
                      </a:pPr>
                      <a:r>
                        <a:rPr lang="en-US" sz="1000" b="1">
                          <a:effectLst/>
                          <a:latin typeface="+mn-lt"/>
                          <a:ea typeface="Malgun Gothic" panose="020B0503020000020004" pitchFamily="34" charset="-127"/>
                          <a:cs typeface="Times New Roman" panose="02020603050405020304" pitchFamily="18" charset="0"/>
                        </a:rPr>
                        <a:t>EE + Child(ren)</a:t>
                      </a:r>
                      <a:endParaRPr lang="en-US" sz="1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$112.97</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effectLst/>
                          <a:latin typeface="+mn-lt"/>
                          <a:ea typeface="Malgun Gothic" panose="020B0503020000020004" pitchFamily="34" charset="-127"/>
                          <a:cs typeface="Times New Roman" panose="02020603050405020304" pitchFamily="18" charset="0"/>
                        </a:rPr>
                        <a:t>$96.03</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$81.52</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238367599"/>
                  </a:ext>
                </a:extLst>
              </a:tr>
              <a:tr h="190116">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spcBef>
                          <a:spcPts val="0"/>
                        </a:spcBef>
                        <a:spcAft>
                          <a:spcPts val="0"/>
                        </a:spcAft>
                      </a:pPr>
                      <a:r>
                        <a:rPr lang="en-US" sz="1000" b="1">
                          <a:effectLst/>
                          <a:latin typeface="+mn-lt"/>
                          <a:ea typeface="Malgun Gothic" panose="020B0503020000020004" pitchFamily="34" charset="-127"/>
                          <a:cs typeface="Times New Roman" panose="02020603050405020304" pitchFamily="18" charset="0"/>
                        </a:rPr>
                        <a:t>Family</a:t>
                      </a:r>
                      <a:endParaRPr lang="en-US" sz="1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$202.89</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effectLst/>
                          <a:latin typeface="+mn-lt"/>
                          <a:ea typeface="Malgun Gothic" panose="020B0503020000020004" pitchFamily="34" charset="-127"/>
                          <a:cs typeface="Times New Roman" panose="02020603050405020304" pitchFamily="18" charset="0"/>
                        </a:rPr>
                        <a:t>$172.47</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ea typeface="Arial"/>
                          <a:cs typeface="Arial"/>
                        </a:defRPr>
                      </a:lvl1pPr>
                      <a:lvl2pPr marL="457200" algn="l" defTabSz="914400" rtl="0" eaLnBrk="1" latinLnBrk="0" hangingPunct="1">
                        <a:defRPr sz="1800" kern="1200">
                          <a:solidFill>
                            <a:schemeClr val="tx1"/>
                          </a:solidFill>
                          <a:latin typeface="Calibri" panose="020F0502020204030204"/>
                          <a:ea typeface="Arial"/>
                          <a:cs typeface="Arial"/>
                        </a:defRPr>
                      </a:lvl2pPr>
                      <a:lvl3pPr marL="914400" algn="l" defTabSz="914400" rtl="0" eaLnBrk="1" latinLnBrk="0" hangingPunct="1">
                        <a:defRPr sz="1800" kern="1200">
                          <a:solidFill>
                            <a:schemeClr val="tx1"/>
                          </a:solidFill>
                          <a:latin typeface="Calibri" panose="020F0502020204030204"/>
                          <a:ea typeface="Arial"/>
                          <a:cs typeface="Arial"/>
                        </a:defRPr>
                      </a:lvl3pPr>
                      <a:lvl4pPr marL="1371600" algn="l" defTabSz="914400" rtl="0" eaLnBrk="1" latinLnBrk="0" hangingPunct="1">
                        <a:defRPr sz="1800" kern="1200">
                          <a:solidFill>
                            <a:schemeClr val="tx1"/>
                          </a:solidFill>
                          <a:latin typeface="Calibri" panose="020F0502020204030204"/>
                          <a:ea typeface="Arial"/>
                          <a:cs typeface="Arial"/>
                        </a:defRPr>
                      </a:lvl4pPr>
                      <a:lvl5pPr marL="1828800" algn="l" defTabSz="914400" rtl="0" eaLnBrk="1" latinLnBrk="0" hangingPunct="1">
                        <a:defRPr sz="1800" kern="1200">
                          <a:solidFill>
                            <a:schemeClr val="tx1"/>
                          </a:solidFill>
                          <a:latin typeface="Calibri" panose="020F0502020204030204"/>
                          <a:ea typeface="Arial"/>
                          <a:cs typeface="Arial"/>
                        </a:defRPr>
                      </a:lvl5pPr>
                      <a:lvl6pPr marL="2286000" algn="l" defTabSz="914400" rtl="0" eaLnBrk="1" latinLnBrk="0" hangingPunct="1">
                        <a:defRPr sz="1800" kern="1200">
                          <a:solidFill>
                            <a:schemeClr val="tx1"/>
                          </a:solidFill>
                          <a:latin typeface="Calibri" panose="020F0502020204030204"/>
                          <a:ea typeface="Arial"/>
                          <a:cs typeface="Arial"/>
                        </a:defRPr>
                      </a:lvl6pPr>
                      <a:lvl7pPr marL="2743200" algn="l" defTabSz="914400" rtl="0" eaLnBrk="1" latinLnBrk="0" hangingPunct="1">
                        <a:defRPr sz="1800" kern="1200">
                          <a:solidFill>
                            <a:schemeClr val="tx1"/>
                          </a:solidFill>
                          <a:latin typeface="Calibri" panose="020F0502020204030204"/>
                          <a:ea typeface="Arial"/>
                          <a:cs typeface="Arial"/>
                        </a:defRPr>
                      </a:lvl7pPr>
                      <a:lvl8pPr marL="3200400" algn="l" defTabSz="914400" rtl="0" eaLnBrk="1" latinLnBrk="0" hangingPunct="1">
                        <a:defRPr sz="1800" kern="1200">
                          <a:solidFill>
                            <a:schemeClr val="tx1"/>
                          </a:solidFill>
                          <a:latin typeface="Calibri" panose="020F0502020204030204"/>
                          <a:ea typeface="Arial"/>
                          <a:cs typeface="Arial"/>
                        </a:defRPr>
                      </a:lvl8pPr>
                      <a:lvl9pPr marL="3657600" algn="l" defTabSz="914400" rtl="0" eaLnBrk="1" latinLnBrk="0" hangingPunct="1">
                        <a:defRPr sz="1800" kern="1200">
                          <a:solidFill>
                            <a:schemeClr val="tx1"/>
                          </a:solidFill>
                          <a:latin typeface="Calibri" panose="020F0502020204030204"/>
                          <a:ea typeface="Arial"/>
                          <a:cs typeface="Arial"/>
                        </a:defRPr>
                      </a:lvl9pPr>
                    </a:lstStyle>
                    <a:p>
                      <a:pPr marL="0" marR="0" algn="ctr">
                        <a:spcBef>
                          <a:spcPts val="0"/>
                        </a:spcBef>
                        <a:spcAft>
                          <a:spcPts val="0"/>
                        </a:spcAft>
                      </a:pPr>
                      <a:r>
                        <a:rPr lang="en-US" sz="1000" dirty="0">
                          <a:solidFill>
                            <a:srgbClr val="000000"/>
                          </a:solidFill>
                          <a:effectLst/>
                          <a:latin typeface="+mn-lt"/>
                          <a:ea typeface="Malgun Gothic" panose="020B0503020000020004" pitchFamily="34" charset="-127"/>
                          <a:cs typeface="Times New Roman" panose="02020603050405020304" pitchFamily="18" charset="0"/>
                        </a:rPr>
                        <a:t>$145.83</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2831767175"/>
                  </a:ext>
                </a:extLst>
              </a:tr>
            </a:tbl>
          </a:graphicData>
        </a:graphic>
      </p:graphicFrame>
      <p:sp>
        <p:nvSpPr>
          <p:cNvPr id="5" name="TextBox 4">
            <a:extLst>
              <a:ext uri="{FF2B5EF4-FFF2-40B4-BE49-F238E27FC236}">
                <a16:creationId xmlns:a16="http://schemas.microsoft.com/office/drawing/2014/main" id="{7349E887-2994-98E5-EDDB-EC6D402FA9EF}"/>
              </a:ext>
            </a:extLst>
          </p:cNvPr>
          <p:cNvSpPr txBox="1"/>
          <p:nvPr/>
        </p:nvSpPr>
        <p:spPr>
          <a:xfrm>
            <a:off x="206476" y="5562600"/>
            <a:ext cx="8731045" cy="6796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50" b="1" i="0" u="none" strike="noStrike" kern="1200" cap="none" spc="0" normalizeH="0" baseline="0" noProof="0" dirty="0">
                <a:ln>
                  <a:noFill/>
                </a:ln>
                <a:solidFill>
                  <a:srgbClr val="70AD47">
                    <a:lumMod val="75000"/>
                  </a:srgbClr>
                </a:solidFill>
                <a:effectLst/>
                <a:uLnTx/>
                <a:uFillTx/>
                <a:latin typeface="Calibri" panose="020F0502020204030204"/>
                <a:ea typeface="Times New Roman" panose="02020603050405020304" pitchFamily="18" charset="0"/>
                <a:cs typeface="Arial"/>
              </a:rPr>
              <a:t>Employer Health Savings Account Contribution (when electing HDHP): </a:t>
            </a:r>
            <a:r>
              <a:rPr kumimoji="0" lang="en-US" sz="1050" b="0" i="0" u="none" strike="noStrike" kern="1200" cap="none" spc="0" normalizeH="0" baseline="0" noProof="0" dirty="0">
                <a:ln>
                  <a:noFill/>
                </a:ln>
                <a:solidFill>
                  <a:srgbClr val="70AD47">
                    <a:lumMod val="75000"/>
                  </a:srgbClr>
                </a:solidFill>
                <a:effectLst/>
                <a:uLnTx/>
                <a:uFillTx/>
                <a:latin typeface="Calibri" panose="020F0502020204030204"/>
                <a:ea typeface="Times New Roman" panose="02020603050405020304" pitchFamily="18" charset="0"/>
                <a:cs typeface="Arial"/>
              </a:rPr>
              <a:t>Single Coverage: $25 / All Other Coverage: $50 per pay</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50" b="1" i="0" u="none" strike="noStrike" kern="1200" cap="none" spc="0" normalizeH="0" baseline="0" noProof="0" dirty="0">
                <a:ln>
                  <a:noFill/>
                </a:ln>
                <a:solidFill>
                  <a:srgbClr val="70AD47">
                    <a:lumMod val="75000"/>
                  </a:srgbClr>
                </a:solidFill>
                <a:effectLst/>
                <a:uLnTx/>
                <a:uFillTx/>
                <a:latin typeface="Calibri" panose="020F0502020204030204"/>
                <a:ea typeface="Times New Roman" panose="02020603050405020304" pitchFamily="18" charset="0"/>
                <a:cs typeface="Arial"/>
              </a:rPr>
              <a:t>Medical Plan Spousal Surcharge: </a:t>
            </a:r>
            <a:r>
              <a:rPr kumimoji="0" lang="en-US" sz="1050" b="0" i="0" u="none" strike="noStrike" kern="1200" cap="none" spc="0" normalizeH="0" baseline="0" noProof="0" dirty="0">
                <a:ln>
                  <a:noFill/>
                </a:ln>
                <a:solidFill>
                  <a:srgbClr val="70AD47">
                    <a:lumMod val="75000"/>
                  </a:srgbClr>
                </a:solidFill>
                <a:effectLst/>
                <a:uLnTx/>
                <a:uFillTx/>
                <a:latin typeface="Calibri" panose="020F0502020204030204"/>
                <a:ea typeface="Times New Roman" panose="02020603050405020304" pitchFamily="18" charset="0"/>
                <a:cs typeface="Arial"/>
              </a:rPr>
              <a:t>$50 per pay extra for spousal coverage if the spouse has medical available through their own employer</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50" b="1" i="0" u="none" strike="noStrike" kern="1200" cap="none" spc="0" normalizeH="0" baseline="0" noProof="0" dirty="0">
                <a:ln>
                  <a:noFill/>
                </a:ln>
                <a:solidFill>
                  <a:srgbClr val="70AD47">
                    <a:lumMod val="75000"/>
                  </a:srgbClr>
                </a:solidFill>
                <a:effectLst/>
                <a:uLnTx/>
                <a:uFillTx/>
                <a:latin typeface="Calibri" panose="020F0502020204030204"/>
                <a:ea typeface="Times New Roman" panose="02020603050405020304" pitchFamily="18" charset="0"/>
                <a:cs typeface="Arial"/>
              </a:rPr>
              <a:t>Tobacco User Rates: $25 upcharge per pay</a:t>
            </a:r>
            <a:r>
              <a:rPr kumimoji="0" lang="en-US" sz="1050" b="0" i="0" u="none" strike="noStrike" kern="1200" cap="none" spc="0" normalizeH="0" baseline="0" noProof="0" dirty="0">
                <a:ln>
                  <a:noFill/>
                </a:ln>
                <a:solidFill>
                  <a:srgbClr val="70AD47">
                    <a:lumMod val="75000"/>
                  </a:srgbClr>
                </a:solidFill>
                <a:effectLst/>
                <a:uLnTx/>
                <a:uFillTx/>
                <a:latin typeface="Calibri" panose="020F0502020204030204"/>
                <a:ea typeface="Times New Roman" panose="02020603050405020304" pitchFamily="18" charset="0"/>
                <a:cs typeface="Arial"/>
              </a:rPr>
              <a:t> (in addition to selected plan rate)</a:t>
            </a:r>
          </a:p>
        </p:txBody>
      </p:sp>
      <p:sp>
        <p:nvSpPr>
          <p:cNvPr id="6" name="TextBox 5">
            <a:extLst>
              <a:ext uri="{FF2B5EF4-FFF2-40B4-BE49-F238E27FC236}">
                <a16:creationId xmlns:a16="http://schemas.microsoft.com/office/drawing/2014/main" id="{8A16E349-D3D7-8ABD-0494-3152A6D40A98}"/>
              </a:ext>
            </a:extLst>
          </p:cNvPr>
          <p:cNvSpPr txBox="1"/>
          <p:nvPr/>
        </p:nvSpPr>
        <p:spPr>
          <a:xfrm>
            <a:off x="206476" y="3944877"/>
            <a:ext cx="6194324" cy="261610"/>
          </a:xfrm>
          <a:prstGeom prst="rect">
            <a:avLst/>
          </a:prstGeom>
          <a:noFill/>
        </p:spPr>
        <p:txBody>
          <a:bodyPr wrap="square" rtlCol="0">
            <a:spAutoFit/>
          </a:bodyPr>
          <a:lstStyle/>
          <a:p>
            <a:r>
              <a:rPr lang="en-US" sz="1100" dirty="0">
                <a:solidFill>
                  <a:srgbClr val="C00000"/>
                </a:solidFill>
              </a:rPr>
              <a:t>Out-of-Network Benefits are double the In-Network. See the summary of benefits for details.</a:t>
            </a:r>
          </a:p>
        </p:txBody>
      </p:sp>
    </p:spTree>
    <p:extLst>
      <p:ext uri="{BB962C8B-B14F-4D97-AF65-F5344CB8AC3E}">
        <p14:creationId xmlns:p14="http://schemas.microsoft.com/office/powerpoint/2010/main" val="7344593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Prescription Drug– Plan Highlights </a:t>
            </a:r>
            <a:endParaRPr lang="en-US" sz="1100" dirty="0"/>
          </a:p>
        </p:txBody>
      </p:sp>
      <p:graphicFrame>
        <p:nvGraphicFramePr>
          <p:cNvPr id="2" name="Medical_Prescription_Table">
            <a:extLst>
              <a:ext uri="{FF2B5EF4-FFF2-40B4-BE49-F238E27FC236}">
                <a16:creationId xmlns:a16="http://schemas.microsoft.com/office/drawing/2014/main" id="{3C7FA816-9A1A-499C-AD45-A31E2817B27F}"/>
              </a:ext>
            </a:extLst>
          </p:cNvPr>
          <p:cNvGraphicFramePr>
            <a:graphicFrameLocks noGrp="1"/>
          </p:cNvGraphicFramePr>
          <p:nvPr>
            <p:extLst>
              <p:ext uri="{D42A27DB-BD31-4B8C-83A1-F6EECF244321}">
                <p14:modId xmlns:p14="http://schemas.microsoft.com/office/powerpoint/2010/main" val="1238056470"/>
              </p:ext>
            </p:extLst>
          </p:nvPr>
        </p:nvGraphicFramePr>
        <p:xfrm>
          <a:off x="388620" y="990600"/>
          <a:ext cx="8366760" cy="5201049"/>
        </p:xfrm>
        <a:graphic>
          <a:graphicData uri="http://schemas.openxmlformats.org/drawingml/2006/table">
            <a:tbl>
              <a:tblPr firstRow="1" bandRow="1">
                <a:tableStyleId>{69012ECD-51FC-41F1-AA8D-1B2483CD663E}</a:tableStyleId>
              </a:tblPr>
              <a:tblGrid>
                <a:gridCol w="2091690">
                  <a:extLst>
                    <a:ext uri="{9D8B030D-6E8A-4147-A177-3AD203B41FA5}">
                      <a16:colId xmlns:a16="http://schemas.microsoft.com/office/drawing/2014/main" val="3626327834"/>
                    </a:ext>
                  </a:extLst>
                </a:gridCol>
                <a:gridCol w="2091690">
                  <a:extLst>
                    <a:ext uri="{9D8B030D-6E8A-4147-A177-3AD203B41FA5}">
                      <a16:colId xmlns:a16="http://schemas.microsoft.com/office/drawing/2014/main" val="20001"/>
                    </a:ext>
                  </a:extLst>
                </a:gridCol>
                <a:gridCol w="2091690">
                  <a:extLst>
                    <a:ext uri="{9D8B030D-6E8A-4147-A177-3AD203B41FA5}">
                      <a16:colId xmlns:a16="http://schemas.microsoft.com/office/drawing/2014/main" val="20002"/>
                    </a:ext>
                  </a:extLst>
                </a:gridCol>
                <a:gridCol w="2091690">
                  <a:extLst>
                    <a:ext uri="{9D8B030D-6E8A-4147-A177-3AD203B41FA5}">
                      <a16:colId xmlns:a16="http://schemas.microsoft.com/office/drawing/2014/main" val="20003"/>
                    </a:ext>
                  </a:extLst>
                </a:gridCol>
              </a:tblGrid>
              <a:tr h="478388">
                <a:tc>
                  <a:txBody>
                    <a:bodyPr/>
                    <a:lstStyle/>
                    <a:p>
                      <a:r>
                        <a:rPr lang="en-US" sz="2800" b="1" dirty="0">
                          <a:solidFill>
                            <a:schemeClr val="tx1"/>
                          </a:solidFill>
                          <a:latin typeface="+mn-lt"/>
                        </a:rPr>
                        <a:t>CarelonRx</a:t>
                      </a:r>
                    </a:p>
                  </a:txBody>
                  <a:tcPr>
                    <a:solidFill>
                      <a:srgbClr val="00B0F0"/>
                    </a:solidFill>
                  </a:tcPr>
                </a:tc>
                <a:tc>
                  <a:txBody>
                    <a:bodyPr/>
                    <a:lstStyle/>
                    <a:p>
                      <a:pPr algn="ctr"/>
                      <a:r>
                        <a:rPr lang="en-US" sz="1200" dirty="0"/>
                        <a:t>Anthem BCBS</a:t>
                      </a:r>
                    </a:p>
                    <a:p>
                      <a:pPr algn="ctr"/>
                      <a:r>
                        <a:rPr lang="en-US" sz="1200" dirty="0"/>
                        <a:t>Medical Premium Copay</a:t>
                      </a:r>
                      <a:endParaRPr lang="en-US" sz="1200" b="1" dirty="0"/>
                    </a:p>
                  </a:txBody>
                  <a:tcPr>
                    <a:solidFill>
                      <a:srgbClr val="00B0F0"/>
                    </a:solidFill>
                  </a:tcPr>
                </a:tc>
                <a:tc>
                  <a:txBody>
                    <a:bodyPr/>
                    <a:lstStyle/>
                    <a:p>
                      <a:pPr algn="ctr"/>
                      <a:r>
                        <a:rPr lang="en-US" sz="1200" dirty="0"/>
                        <a:t>Anthem BCBS</a:t>
                      </a:r>
                    </a:p>
                    <a:p>
                      <a:pPr algn="ctr"/>
                      <a:r>
                        <a:rPr lang="en-US" sz="1200" b="1" dirty="0"/>
                        <a:t>Medical Basic Copay</a:t>
                      </a:r>
                    </a:p>
                  </a:txBody>
                  <a:tcPr>
                    <a:solidFill>
                      <a:srgbClr val="00B0F0"/>
                    </a:solidFill>
                  </a:tcPr>
                </a:tc>
                <a:tc>
                  <a:txBody>
                    <a:bodyPr/>
                    <a:lstStyle/>
                    <a:p>
                      <a:pPr algn="ctr"/>
                      <a:r>
                        <a:rPr lang="en-US" sz="1200" dirty="0"/>
                        <a:t>Anthem BCBS</a:t>
                      </a:r>
                    </a:p>
                    <a:p>
                      <a:pPr algn="ctr"/>
                      <a:r>
                        <a:rPr lang="en-US" sz="1200" dirty="0"/>
                        <a:t>HDHP/HSA</a:t>
                      </a:r>
                      <a:endParaRPr lang="en-US" sz="1200" b="1" dirty="0"/>
                    </a:p>
                  </a:txBody>
                  <a:tcPr>
                    <a:solidFill>
                      <a:srgbClr val="00B0F0"/>
                    </a:solidFill>
                  </a:tcPr>
                </a:tc>
                <a:extLst>
                  <a:ext uri="{0D108BD9-81ED-4DB2-BD59-A6C34878D82A}">
                    <a16:rowId xmlns:a16="http://schemas.microsoft.com/office/drawing/2014/main" val="2389960213"/>
                  </a:ext>
                </a:extLst>
              </a:tr>
              <a:tr h="41460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50" dirty="0"/>
                        <a:t>Rx Deductible</a:t>
                      </a:r>
                      <a:endParaRPr lang="en-US" sz="1000" b="0" dirty="0">
                        <a:latin typeface="+mn-lt"/>
                      </a:endParaRP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000" dirty="0"/>
                        <a:t>N/A</a:t>
                      </a:r>
                      <a:endParaRPr lang="en-US" sz="1000" b="0" dirty="0">
                        <a:latin typeface="+mn-lt"/>
                      </a:endParaRP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000" dirty="0"/>
                        <a:t>N/A</a:t>
                      </a:r>
                      <a:endParaRPr lang="en-US" sz="1000" b="0" dirty="0">
                        <a:latin typeface="+mn-lt"/>
                      </a:endParaRP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sz="1000" dirty="0"/>
                        <a:t>Prescription drug cost are subject to the annual medical deductible</a:t>
                      </a:r>
                      <a:endParaRPr lang="en-US" sz="1000" b="0" dirty="0">
                        <a:latin typeface="+mn-lt"/>
                      </a:endParaRPr>
                    </a:p>
                  </a:txBody>
                  <a:tcPr anchor="ctr"/>
                </a:tc>
                <a:extLst>
                  <a:ext uri="{0D108BD9-81ED-4DB2-BD59-A6C34878D82A}">
                    <a16:rowId xmlns:a16="http://schemas.microsoft.com/office/drawing/2014/main" val="1486833914"/>
                  </a:ext>
                </a:extLst>
              </a:tr>
              <a:tr h="388026">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50" dirty="0">
                          <a:solidFill>
                            <a:schemeClr val="bg1"/>
                          </a:solidFill>
                        </a:rPr>
                        <a:t>Retail Prescription Drugs  30-day Fill</a:t>
                      </a:r>
                      <a:endParaRPr lang="en-US" sz="1000" b="0" dirty="0">
                        <a:solidFill>
                          <a:schemeClr val="bg1"/>
                        </a:solidFill>
                        <a:latin typeface="+mn-lt"/>
                      </a:endParaRPr>
                    </a:p>
                  </a:txBody>
                  <a:tcPr anchor="ctr">
                    <a:solidFill>
                      <a:srgbClr val="00B050"/>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dirty="0">
                        <a:solidFill>
                          <a:schemeClr val="bg1"/>
                        </a:solidFill>
                        <a:latin typeface="+mn-lt"/>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dirty="0">
                        <a:solidFill>
                          <a:schemeClr val="bg1"/>
                        </a:solidFill>
                        <a:latin typeface="+mn-lt"/>
                      </a:endParaRPr>
                    </a:p>
                  </a:txBody>
                  <a:tcPr anchor="ctr">
                    <a:solidFill>
                      <a:srgbClr val="00B050"/>
                    </a:solidFill>
                  </a:tcPr>
                </a:tc>
                <a:extLst>
                  <a:ext uri="{0D108BD9-81ED-4DB2-BD59-A6C34878D82A}">
                    <a16:rowId xmlns:a16="http://schemas.microsoft.com/office/drawing/2014/main" val="1388168320"/>
                  </a:ext>
                </a:extLst>
              </a:tr>
              <a:tr h="388026">
                <a:tc>
                  <a:txBody>
                    <a:bodyPr/>
                    <a:lstStyle/>
                    <a:p>
                      <a:r>
                        <a:rPr lang="en-US" sz="1050" dirty="0"/>
                        <a:t>Generic</a:t>
                      </a:r>
                      <a:endParaRPr lang="en-US" sz="1000" b="0" dirty="0">
                        <a:latin typeface="+mn-lt"/>
                      </a:endParaRPr>
                    </a:p>
                  </a:txBody>
                  <a:tcPr anchor="ctr"/>
                </a:tc>
                <a:tc>
                  <a:txBody>
                    <a:bodyPr/>
                    <a:lstStyle/>
                    <a:p>
                      <a:pPr algn="ctr"/>
                      <a:r>
                        <a:rPr lang="en-US" sz="1000" dirty="0"/>
                        <a:t>$15 copay</a:t>
                      </a:r>
                      <a:endParaRPr lang="en-US" sz="1000" b="0" dirty="0">
                        <a:latin typeface="+mn-lt"/>
                      </a:endParaRPr>
                    </a:p>
                  </a:txBody>
                  <a:tcPr anchor="ctr"/>
                </a:tc>
                <a:tc>
                  <a:txBody>
                    <a:bodyPr/>
                    <a:lstStyle/>
                    <a:p>
                      <a:pPr algn="ctr"/>
                      <a:r>
                        <a:rPr lang="en-US" sz="1000" dirty="0"/>
                        <a:t>$15 copay</a:t>
                      </a:r>
                      <a:endParaRPr lang="en-US" sz="1000" b="0" dirty="0">
                        <a:latin typeface="+mn-lt"/>
                      </a:endParaRPr>
                    </a:p>
                  </a:txBody>
                  <a:tcPr anchor="ctr"/>
                </a:tc>
                <a:tc>
                  <a:txBody>
                    <a:bodyPr/>
                    <a:lstStyle/>
                    <a:p>
                      <a:pPr algn="ctr"/>
                      <a:r>
                        <a:rPr lang="en-US" sz="1000" dirty="0"/>
                        <a:t>90%, </a:t>
                      </a:r>
                      <a:r>
                        <a:rPr lang="en-US" sz="1000" i="1" dirty="0"/>
                        <a:t>after deductible</a:t>
                      </a:r>
                      <a:endParaRPr lang="en-US" sz="1000" b="0" dirty="0">
                        <a:latin typeface="+mn-lt"/>
                      </a:endParaRPr>
                    </a:p>
                  </a:txBody>
                  <a:tcPr anchor="ctr"/>
                </a:tc>
                <a:extLst>
                  <a:ext uri="{0D108BD9-81ED-4DB2-BD59-A6C34878D82A}">
                    <a16:rowId xmlns:a16="http://schemas.microsoft.com/office/drawing/2014/main" val="3473553512"/>
                  </a:ext>
                </a:extLst>
              </a:tr>
              <a:tr h="388026">
                <a:tc>
                  <a:txBody>
                    <a:bodyPr/>
                    <a:lstStyle/>
                    <a:p>
                      <a:r>
                        <a:rPr lang="en-US" sz="1050"/>
                        <a:t>Preferred</a:t>
                      </a:r>
                      <a:r>
                        <a:rPr lang="en-US" sz="1050" baseline="0"/>
                        <a:t> Brand Name</a:t>
                      </a:r>
                      <a:endParaRPr lang="en-US" sz="1000" b="0">
                        <a:latin typeface="+mn-lt"/>
                      </a:endParaRPr>
                    </a:p>
                  </a:txBody>
                  <a:tcPr anchor="ctr"/>
                </a:tc>
                <a:tc>
                  <a:txBody>
                    <a:bodyPr/>
                    <a:lstStyle/>
                    <a:p>
                      <a:pPr algn="ctr"/>
                      <a:r>
                        <a:rPr lang="en-US" sz="1000" dirty="0"/>
                        <a:t>$50 copay</a:t>
                      </a:r>
                      <a:endParaRPr lang="en-US" sz="1000" b="0" dirty="0">
                        <a:latin typeface="+mn-lt"/>
                      </a:endParaRPr>
                    </a:p>
                  </a:txBody>
                  <a:tcPr anchor="ctr"/>
                </a:tc>
                <a:tc>
                  <a:txBody>
                    <a:bodyPr/>
                    <a:lstStyle/>
                    <a:p>
                      <a:pPr algn="ctr"/>
                      <a:r>
                        <a:rPr lang="en-US" sz="1000" dirty="0"/>
                        <a:t>$50 copay</a:t>
                      </a:r>
                      <a:endParaRPr lang="en-US" sz="1000" b="0" dirty="0">
                        <a:latin typeface="+mn-lt"/>
                      </a:endParaRPr>
                    </a:p>
                  </a:txBody>
                  <a:tcPr anchor="ctr"/>
                </a:tc>
                <a:tc>
                  <a:txBody>
                    <a:bodyPr/>
                    <a:lstStyle/>
                    <a:p>
                      <a:pPr algn="ctr"/>
                      <a:r>
                        <a:rPr lang="en-US" sz="1000" dirty="0"/>
                        <a:t>90%, </a:t>
                      </a:r>
                      <a:r>
                        <a:rPr lang="en-US" sz="1000" i="1" dirty="0"/>
                        <a:t>after deductible</a:t>
                      </a:r>
                      <a:endParaRPr lang="en-US" sz="1000" b="0" dirty="0">
                        <a:latin typeface="+mn-lt"/>
                      </a:endParaRPr>
                    </a:p>
                  </a:txBody>
                  <a:tcPr anchor="ctr"/>
                </a:tc>
                <a:extLst>
                  <a:ext uri="{0D108BD9-81ED-4DB2-BD59-A6C34878D82A}">
                    <a16:rowId xmlns:a16="http://schemas.microsoft.com/office/drawing/2014/main" val="1644478024"/>
                  </a:ext>
                </a:extLst>
              </a:tr>
              <a:tr h="388026">
                <a:tc>
                  <a:txBody>
                    <a:bodyPr/>
                    <a:lstStyle/>
                    <a:p>
                      <a:r>
                        <a:rPr lang="en-US" sz="1050" dirty="0"/>
                        <a:t>Non-Preferred Brand Name</a:t>
                      </a:r>
                      <a:endParaRPr lang="en-US" sz="1000" b="0" dirty="0">
                        <a:latin typeface="+mn-lt"/>
                      </a:endParaRPr>
                    </a:p>
                  </a:txBody>
                  <a:tcPr anchor="ctr"/>
                </a:tc>
                <a:tc>
                  <a:txBody>
                    <a:bodyPr/>
                    <a:lstStyle/>
                    <a:p>
                      <a:pPr algn="ctr"/>
                      <a:r>
                        <a:rPr lang="en-US" sz="1000" dirty="0"/>
                        <a:t>$70 copay</a:t>
                      </a:r>
                      <a:endParaRPr lang="en-US" sz="1000" b="0" dirty="0">
                        <a:latin typeface="+mn-lt"/>
                      </a:endParaRPr>
                    </a:p>
                  </a:txBody>
                  <a:tcPr anchor="ctr"/>
                </a:tc>
                <a:tc>
                  <a:txBody>
                    <a:bodyPr/>
                    <a:lstStyle/>
                    <a:p>
                      <a:pPr algn="ctr"/>
                      <a:r>
                        <a:rPr lang="en-US" sz="1000" dirty="0"/>
                        <a:t>$100 copay</a:t>
                      </a:r>
                      <a:endParaRPr lang="en-US" sz="1000" b="0" dirty="0">
                        <a:latin typeface="+mn-lt"/>
                      </a:endParaRPr>
                    </a:p>
                  </a:txBody>
                  <a:tcPr anchor="ctr"/>
                </a:tc>
                <a:tc>
                  <a:txBody>
                    <a:bodyPr/>
                    <a:lstStyle/>
                    <a:p>
                      <a:pPr algn="ctr"/>
                      <a:r>
                        <a:rPr lang="en-US" sz="1000" dirty="0"/>
                        <a:t>90%, </a:t>
                      </a:r>
                      <a:r>
                        <a:rPr lang="en-US" sz="1000" i="1" dirty="0"/>
                        <a:t>after deductible</a:t>
                      </a:r>
                      <a:endParaRPr lang="en-US" sz="1000" b="0" dirty="0">
                        <a:latin typeface="+mn-lt"/>
                      </a:endParaRPr>
                    </a:p>
                  </a:txBody>
                  <a:tcPr anchor="ctr"/>
                </a:tc>
                <a:extLst>
                  <a:ext uri="{0D108BD9-81ED-4DB2-BD59-A6C34878D82A}">
                    <a16:rowId xmlns:a16="http://schemas.microsoft.com/office/drawing/2014/main" val="209981547"/>
                  </a:ext>
                </a:extLst>
              </a:tr>
              <a:tr h="388026">
                <a:tc>
                  <a:txBody>
                    <a:bodyPr/>
                    <a:lstStyle/>
                    <a:p>
                      <a:r>
                        <a:rPr lang="en-US" sz="1050"/>
                        <a:t>Preferred Specialty</a:t>
                      </a:r>
                      <a:endParaRPr lang="en-US" sz="1000" b="0">
                        <a:solidFill>
                          <a:srgbClr val="000000"/>
                        </a:solidFill>
                        <a:latin typeface="+mn-lt"/>
                      </a:endParaRPr>
                    </a:p>
                  </a:txBody>
                  <a:tcPr anchor="ctr"/>
                </a:tc>
                <a:tc>
                  <a:txBody>
                    <a:bodyPr/>
                    <a:lstStyle/>
                    <a:p>
                      <a:pPr algn="ctr"/>
                      <a:r>
                        <a:rPr lang="en-US" sz="1000" dirty="0"/>
                        <a:t>$70 copay</a:t>
                      </a:r>
                      <a:endParaRPr lang="en-US" sz="1000" b="0" dirty="0">
                        <a:solidFill>
                          <a:srgbClr val="000000"/>
                        </a:solidFill>
                        <a:latin typeface="+mn-lt"/>
                      </a:endParaRPr>
                    </a:p>
                  </a:txBody>
                  <a:tcPr anchor="ctr"/>
                </a:tc>
                <a:tc>
                  <a:txBody>
                    <a:bodyPr/>
                    <a:lstStyle/>
                    <a:p>
                      <a:pPr algn="ctr"/>
                      <a:r>
                        <a:rPr lang="en-US" sz="1000" dirty="0"/>
                        <a:t>$100 copay</a:t>
                      </a:r>
                      <a:endParaRPr lang="en-US" sz="1000" b="0" dirty="0">
                        <a:solidFill>
                          <a:srgbClr val="000000"/>
                        </a:solidFill>
                        <a:latin typeface="+mn-lt"/>
                      </a:endParaRPr>
                    </a:p>
                  </a:txBody>
                  <a:tcPr anchor="ctr"/>
                </a:tc>
                <a:tc>
                  <a:txBody>
                    <a:bodyPr/>
                    <a:lstStyle/>
                    <a:p>
                      <a:pPr algn="ctr"/>
                      <a:r>
                        <a:rPr lang="en-US" sz="1000" dirty="0"/>
                        <a:t>90%, </a:t>
                      </a:r>
                      <a:r>
                        <a:rPr lang="en-US" sz="1000" i="1" dirty="0"/>
                        <a:t>after deductible</a:t>
                      </a:r>
                      <a:endParaRPr lang="en-US" sz="1000" b="0" dirty="0">
                        <a:solidFill>
                          <a:srgbClr val="000000"/>
                        </a:solidFill>
                        <a:latin typeface="+mn-lt"/>
                      </a:endParaRPr>
                    </a:p>
                  </a:txBody>
                  <a:tcPr anchor="ctr"/>
                </a:tc>
                <a:extLst>
                  <a:ext uri="{0D108BD9-81ED-4DB2-BD59-A6C34878D82A}">
                    <a16:rowId xmlns:a16="http://schemas.microsoft.com/office/drawing/2014/main" val="1307095809"/>
                  </a:ext>
                </a:extLst>
              </a:tr>
              <a:tr h="388026">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50" dirty="0">
                          <a:solidFill>
                            <a:schemeClr val="bg1"/>
                          </a:solidFill>
                        </a:rPr>
                        <a:t>Mail-Order Prescriptions 90-Day Fill</a:t>
                      </a:r>
                      <a:endParaRPr lang="en-US" sz="1000" b="0" dirty="0">
                        <a:solidFill>
                          <a:schemeClr val="bg1"/>
                        </a:solidFill>
                        <a:latin typeface="+mn-lt"/>
                      </a:endParaRPr>
                    </a:p>
                  </a:txBody>
                  <a:tcPr anchor="ctr">
                    <a:solidFill>
                      <a:srgbClr val="00B050"/>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dirty="0">
                        <a:solidFill>
                          <a:schemeClr val="bg1"/>
                        </a:solidFill>
                        <a:latin typeface="+mn-lt"/>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dirty="0">
                        <a:solidFill>
                          <a:schemeClr val="bg1"/>
                        </a:solidFill>
                        <a:latin typeface="+mn-lt"/>
                      </a:endParaRPr>
                    </a:p>
                  </a:txBody>
                  <a:tcPr anchor="ctr">
                    <a:solidFill>
                      <a:srgbClr val="00B050"/>
                    </a:solidFill>
                  </a:tcPr>
                </a:tc>
                <a:extLst>
                  <a:ext uri="{0D108BD9-81ED-4DB2-BD59-A6C34878D82A}">
                    <a16:rowId xmlns:a16="http://schemas.microsoft.com/office/drawing/2014/main" val="3237815276"/>
                  </a:ext>
                </a:extLst>
              </a:tr>
              <a:tr h="388026">
                <a:tc>
                  <a:txBody>
                    <a:bodyPr/>
                    <a:lstStyle/>
                    <a:p>
                      <a:pPr marL="0" algn="l" defTabSz="914400" rtl="0" eaLnBrk="1" latinLnBrk="0" hangingPunct="1"/>
                      <a:r>
                        <a:rPr lang="en-US" sz="1050" kern="1200" dirty="0"/>
                        <a:t>Mandatory for Maintenance Rx?</a:t>
                      </a:r>
                      <a:endParaRPr lang="en-US" sz="1000" b="0"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1000" kern="1200" dirty="0"/>
                        <a:t>N/A</a:t>
                      </a:r>
                      <a:endParaRPr lang="en-US" sz="1000" b="0"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1000" kern="1200" dirty="0"/>
                        <a:t>N/A</a:t>
                      </a:r>
                      <a:endParaRPr lang="en-US" sz="1000" b="0"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1000" kern="1200" dirty="0"/>
                        <a:t>N/A</a:t>
                      </a:r>
                      <a:endParaRPr lang="en-US" sz="1000" b="0" kern="1200" dirty="0">
                        <a:solidFill>
                          <a:schemeClr val="tx1"/>
                        </a:solidFill>
                        <a:latin typeface="+mn-lt"/>
                        <a:ea typeface="+mn-ea"/>
                        <a:cs typeface="+mn-cs"/>
                      </a:endParaRPr>
                    </a:p>
                  </a:txBody>
                  <a:tcPr anchor="ctr"/>
                </a:tc>
                <a:extLst>
                  <a:ext uri="{0D108BD9-81ED-4DB2-BD59-A6C34878D82A}">
                    <a16:rowId xmlns:a16="http://schemas.microsoft.com/office/drawing/2014/main" val="3547702571"/>
                  </a:ext>
                </a:extLst>
              </a:tr>
              <a:tr h="388026">
                <a:tc>
                  <a:txBody>
                    <a:bodyPr/>
                    <a:lstStyle/>
                    <a:p>
                      <a:r>
                        <a:rPr lang="en-US" sz="1050"/>
                        <a:t>Generic</a:t>
                      </a:r>
                      <a:endParaRPr lang="en-US" sz="1000" b="0">
                        <a:latin typeface="+mn-lt"/>
                      </a:endParaRPr>
                    </a:p>
                  </a:txBody>
                  <a:tcPr anchor="ctr"/>
                </a:tc>
                <a:tc>
                  <a:txBody>
                    <a:bodyPr/>
                    <a:lstStyle/>
                    <a:p>
                      <a:pPr algn="ctr"/>
                      <a:r>
                        <a:rPr lang="en-US" sz="1000" dirty="0"/>
                        <a:t>$30 copay</a:t>
                      </a:r>
                      <a:endParaRPr lang="en-US" sz="1000" b="0" dirty="0">
                        <a:latin typeface="+mn-lt"/>
                      </a:endParaRPr>
                    </a:p>
                  </a:txBody>
                  <a:tcPr anchor="ctr"/>
                </a:tc>
                <a:tc>
                  <a:txBody>
                    <a:bodyPr/>
                    <a:lstStyle/>
                    <a:p>
                      <a:pPr algn="ctr"/>
                      <a:r>
                        <a:rPr lang="en-US" sz="1000"/>
                        <a:t>$30 copay</a:t>
                      </a:r>
                      <a:endParaRPr lang="en-US" sz="1000" b="0">
                        <a:latin typeface="+mn-lt"/>
                      </a:endParaRPr>
                    </a:p>
                  </a:txBody>
                  <a:tcPr anchor="ctr"/>
                </a:tc>
                <a:tc>
                  <a:txBody>
                    <a:bodyPr/>
                    <a:lstStyle/>
                    <a:p>
                      <a:pPr algn="ctr"/>
                      <a:r>
                        <a:rPr lang="en-US" sz="1000" dirty="0"/>
                        <a:t>90%, </a:t>
                      </a:r>
                      <a:r>
                        <a:rPr lang="en-US" sz="1000" i="1" dirty="0"/>
                        <a:t>after deductible</a:t>
                      </a:r>
                      <a:endParaRPr lang="en-US" sz="1000" b="0" dirty="0">
                        <a:latin typeface="+mn-lt"/>
                      </a:endParaRPr>
                    </a:p>
                  </a:txBody>
                  <a:tcPr anchor="ctr"/>
                </a:tc>
                <a:extLst>
                  <a:ext uri="{0D108BD9-81ED-4DB2-BD59-A6C34878D82A}">
                    <a16:rowId xmlns:a16="http://schemas.microsoft.com/office/drawing/2014/main" val="3962388564"/>
                  </a:ext>
                </a:extLst>
              </a:tr>
              <a:tr h="388026">
                <a:tc>
                  <a:txBody>
                    <a:bodyPr/>
                    <a:lstStyle/>
                    <a:p>
                      <a:r>
                        <a:rPr lang="en-US" sz="1050"/>
                        <a:t>Preferred Brand Name</a:t>
                      </a:r>
                      <a:endParaRPr lang="en-US" sz="1000" b="0">
                        <a:latin typeface="+mn-lt"/>
                      </a:endParaRPr>
                    </a:p>
                  </a:txBody>
                  <a:tcPr anchor="ctr"/>
                </a:tc>
                <a:tc>
                  <a:txBody>
                    <a:bodyPr/>
                    <a:lstStyle/>
                    <a:p>
                      <a:pPr algn="ctr"/>
                      <a:r>
                        <a:rPr lang="en-US" sz="1000" dirty="0"/>
                        <a:t>$100 copay</a:t>
                      </a:r>
                      <a:endParaRPr lang="en-US" sz="1000" b="0" dirty="0">
                        <a:latin typeface="+mn-lt"/>
                      </a:endParaRPr>
                    </a:p>
                  </a:txBody>
                  <a:tcPr anchor="ctr"/>
                </a:tc>
                <a:tc>
                  <a:txBody>
                    <a:bodyPr/>
                    <a:lstStyle/>
                    <a:p>
                      <a:pPr algn="ctr"/>
                      <a:r>
                        <a:rPr lang="en-US" sz="1000"/>
                        <a:t>$100 copay</a:t>
                      </a:r>
                      <a:endParaRPr lang="en-US" sz="1000" b="0">
                        <a:latin typeface="+mn-lt"/>
                      </a:endParaRPr>
                    </a:p>
                  </a:txBody>
                  <a:tcPr anchor="ctr"/>
                </a:tc>
                <a:tc>
                  <a:txBody>
                    <a:bodyPr/>
                    <a:lstStyle/>
                    <a:p>
                      <a:pPr algn="ctr"/>
                      <a:r>
                        <a:rPr lang="en-US" sz="1000" dirty="0"/>
                        <a:t>90%, </a:t>
                      </a:r>
                      <a:r>
                        <a:rPr lang="en-US" sz="1000" i="1" dirty="0"/>
                        <a:t>after deductible</a:t>
                      </a:r>
                      <a:endParaRPr lang="en-US" sz="1000" b="0" dirty="0">
                        <a:latin typeface="+mn-lt"/>
                      </a:endParaRPr>
                    </a:p>
                  </a:txBody>
                  <a:tcPr anchor="ctr"/>
                </a:tc>
                <a:extLst>
                  <a:ext uri="{0D108BD9-81ED-4DB2-BD59-A6C34878D82A}">
                    <a16:rowId xmlns:a16="http://schemas.microsoft.com/office/drawing/2014/main" val="4141685136"/>
                  </a:ext>
                </a:extLst>
              </a:tr>
              <a:tr h="388026">
                <a:tc>
                  <a:txBody>
                    <a:bodyPr/>
                    <a:lstStyle/>
                    <a:p>
                      <a:r>
                        <a:rPr lang="en-US" sz="1050" dirty="0"/>
                        <a:t>Non-Preferred Brand Name</a:t>
                      </a:r>
                      <a:endParaRPr lang="en-US" sz="1000" b="0" dirty="0">
                        <a:latin typeface="+mn-lt"/>
                      </a:endParaRPr>
                    </a:p>
                  </a:txBody>
                  <a:tcPr anchor="ctr"/>
                </a:tc>
                <a:tc>
                  <a:txBody>
                    <a:bodyPr/>
                    <a:lstStyle/>
                    <a:p>
                      <a:pPr algn="ctr"/>
                      <a:r>
                        <a:rPr lang="en-US" sz="1000" dirty="0"/>
                        <a:t>$140 copay</a:t>
                      </a:r>
                      <a:endParaRPr lang="en-US" sz="1000" b="0" dirty="0">
                        <a:latin typeface="+mn-lt"/>
                      </a:endParaRPr>
                    </a:p>
                  </a:txBody>
                  <a:tcPr anchor="ctr"/>
                </a:tc>
                <a:tc>
                  <a:txBody>
                    <a:bodyPr/>
                    <a:lstStyle/>
                    <a:p>
                      <a:pPr algn="ctr"/>
                      <a:r>
                        <a:rPr lang="en-US" sz="1000" dirty="0"/>
                        <a:t>$200 copay</a:t>
                      </a:r>
                      <a:endParaRPr lang="en-US" sz="1000" b="0" dirty="0">
                        <a:latin typeface="+mn-lt"/>
                      </a:endParaRPr>
                    </a:p>
                  </a:txBody>
                  <a:tcPr anchor="ctr"/>
                </a:tc>
                <a:tc>
                  <a:txBody>
                    <a:bodyPr/>
                    <a:lstStyle/>
                    <a:p>
                      <a:pPr algn="ctr"/>
                      <a:r>
                        <a:rPr lang="en-US" sz="1000" dirty="0"/>
                        <a:t>90%, </a:t>
                      </a:r>
                      <a:r>
                        <a:rPr lang="en-US" sz="1000" i="1" dirty="0"/>
                        <a:t>after deductible</a:t>
                      </a:r>
                      <a:endParaRPr lang="en-US" sz="1000" b="0" dirty="0">
                        <a:latin typeface="+mn-lt"/>
                      </a:endParaRPr>
                    </a:p>
                  </a:txBody>
                  <a:tcPr anchor="ctr"/>
                </a:tc>
                <a:extLst>
                  <a:ext uri="{0D108BD9-81ED-4DB2-BD59-A6C34878D82A}">
                    <a16:rowId xmlns:a16="http://schemas.microsoft.com/office/drawing/2014/main" val="2422883818"/>
                  </a:ext>
                </a:extLst>
              </a:tr>
              <a:tr h="388026">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kern="1200" dirty="0">
                        <a:solidFill>
                          <a:srgbClr val="00000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dirty="0"/>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b="0" dirty="0"/>
                    </a:p>
                  </a:txBody>
                  <a:tcPr anchor="ctr"/>
                </a:tc>
                <a:extLst>
                  <a:ext uri="{0D108BD9-81ED-4DB2-BD59-A6C34878D82A}">
                    <a16:rowId xmlns:a16="http://schemas.microsoft.com/office/drawing/2014/main" val="1207390985"/>
                  </a:ext>
                </a:extLst>
              </a:tr>
            </a:tbl>
          </a:graphicData>
        </a:graphic>
      </p:graphicFrame>
    </p:spTree>
    <p:extLst>
      <p:ext uri="{BB962C8B-B14F-4D97-AF65-F5344CB8AC3E}">
        <p14:creationId xmlns:p14="http://schemas.microsoft.com/office/powerpoint/2010/main" val="31796910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4FCD1E-C011-6398-5C69-C28ADEFDBE4A}"/>
              </a:ext>
            </a:extLst>
          </p:cNvPr>
          <p:cNvSpPr>
            <a:spLocks noGrp="1"/>
          </p:cNvSpPr>
          <p:nvPr>
            <p:ph idx="1"/>
          </p:nvPr>
        </p:nvSpPr>
        <p:spPr/>
        <p:txBody>
          <a:bodyPr/>
          <a:lstStyle/>
          <a:p>
            <a:pPr fontAlgn="base"/>
            <a:r>
              <a:rPr lang="en-US" dirty="0"/>
              <a:t>Maintenance drugs are medications taken everyday for conditions like high blood pressure, asthma, heartburn, thyroid disease or diabetes. ​</a:t>
            </a:r>
          </a:p>
          <a:p>
            <a:pPr fontAlgn="base"/>
            <a:r>
              <a:rPr lang="en-US" dirty="0"/>
              <a:t>When using this benefit, you must fill prescriptions for maintenance drugs at an Rx Maintenance 90 pharmacy or through home delivery. ​</a:t>
            </a:r>
          </a:p>
          <a:p>
            <a:pPr fontAlgn="base"/>
            <a:r>
              <a:rPr lang="en-US" dirty="0"/>
              <a:t>Members impacted will be notified by Anthem by mail and will have  (2) 30-day courtesy fills before switching to the 90-day fill.​</a:t>
            </a:r>
          </a:p>
          <a:p>
            <a:pPr fontAlgn="base"/>
            <a:endParaRPr lang="en-US" dirty="0"/>
          </a:p>
          <a:p>
            <a:pPr marL="0" indent="0" fontAlgn="base">
              <a:buNone/>
            </a:pPr>
            <a:r>
              <a:rPr lang="en-US" dirty="0"/>
              <a:t>Benefits of this program are:​</a:t>
            </a:r>
          </a:p>
          <a:p>
            <a:pPr lvl="1" fontAlgn="base"/>
            <a:r>
              <a:rPr lang="en-US" dirty="0"/>
              <a:t>Getting a 90-day fill but paying for only 60-day​</a:t>
            </a:r>
          </a:p>
          <a:p>
            <a:pPr lvl="1" fontAlgn="base"/>
            <a:r>
              <a:rPr lang="en-US" dirty="0"/>
              <a:t>Members receiving 90-day fills at a time, there is a higher rate of coherence with maintenance medications​</a:t>
            </a:r>
          </a:p>
          <a:p>
            <a:endParaRPr lang="en-US" dirty="0"/>
          </a:p>
        </p:txBody>
      </p:sp>
      <p:sp>
        <p:nvSpPr>
          <p:cNvPr id="3" name="Title 2">
            <a:extLst>
              <a:ext uri="{FF2B5EF4-FFF2-40B4-BE49-F238E27FC236}">
                <a16:creationId xmlns:a16="http://schemas.microsoft.com/office/drawing/2014/main" id="{BC13AEFD-876C-F646-6F8D-4F05113FA74E}"/>
              </a:ext>
            </a:extLst>
          </p:cNvPr>
          <p:cNvSpPr>
            <a:spLocks noGrp="1"/>
          </p:cNvSpPr>
          <p:nvPr>
            <p:ph type="title"/>
          </p:nvPr>
        </p:nvSpPr>
        <p:spPr/>
        <p:txBody>
          <a:bodyPr>
            <a:normAutofit fontScale="90000"/>
          </a:bodyPr>
          <a:lstStyle/>
          <a:p>
            <a:r>
              <a:rPr lang="en-US" dirty="0"/>
              <a:t>CarelonRx Maintenance 90 Program</a:t>
            </a:r>
          </a:p>
        </p:txBody>
      </p:sp>
    </p:spTree>
    <p:extLst>
      <p:ext uri="{BB962C8B-B14F-4D97-AF65-F5344CB8AC3E}">
        <p14:creationId xmlns:p14="http://schemas.microsoft.com/office/powerpoint/2010/main" val="18734851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324A-0CBE-37EA-4A19-6EAB4339F04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0155C-E4D8-0AE3-AADD-C372B21F9A25}"/>
              </a:ext>
            </a:extLst>
          </p:cNvPr>
          <p:cNvSpPr>
            <a:spLocks noGrp="1"/>
          </p:cNvSpPr>
          <p:nvPr>
            <p:ph idx="1"/>
          </p:nvPr>
        </p:nvSpPr>
        <p:spPr/>
        <p:txBody>
          <a:bodyPr>
            <a:normAutofit lnSpcReduction="10000"/>
          </a:bodyPr>
          <a:lstStyle/>
          <a:p>
            <a:pPr marL="0" indent="0" fontAlgn="base">
              <a:buNone/>
            </a:pPr>
            <a:r>
              <a:rPr lang="en-US" dirty="0" err="1"/>
              <a:t>CarelonRx's</a:t>
            </a:r>
            <a:r>
              <a:rPr lang="en-US" dirty="0"/>
              <a:t> Cost Relief program helps members get specialty drugs at no out-of-pocket cost. The program works by: ​</a:t>
            </a:r>
          </a:p>
          <a:p>
            <a:pPr fontAlgn="base"/>
            <a:r>
              <a:rPr lang="en-US" dirty="0"/>
              <a:t>Accessing manufacturer copay assistance. The program works with drug manufacturers to get copay card assistance and maximize available dollars. ​</a:t>
            </a:r>
          </a:p>
          <a:p>
            <a:pPr fontAlgn="base"/>
            <a:r>
              <a:rPr lang="en-US" dirty="0"/>
              <a:t>Managing enrollment and renewals: ​</a:t>
            </a:r>
          </a:p>
          <a:p>
            <a:pPr lvl="1" fontAlgn="base"/>
            <a:r>
              <a:rPr lang="en-US" dirty="0"/>
              <a:t>The program offers personalized enrollment support and manages renewals. ​</a:t>
            </a:r>
          </a:p>
          <a:p>
            <a:pPr lvl="1" fontAlgn="base"/>
            <a:r>
              <a:rPr lang="en-US" dirty="0"/>
              <a:t>Specialists provide outreach to manage and coordinate complex and expensive specialty medications. ​</a:t>
            </a:r>
          </a:p>
          <a:p>
            <a:pPr fontAlgn="base"/>
            <a:r>
              <a:rPr lang="en-US" dirty="0"/>
              <a:t>Members can enroll at any time, but members must sign up. This program benefit is not automatic. ​</a:t>
            </a:r>
          </a:p>
          <a:p>
            <a:pPr fontAlgn="base"/>
            <a:r>
              <a:rPr lang="en-US" dirty="0"/>
              <a:t>Only eligible prescriptions filled after enrollment into the program will have a $0 out-of-pocket cost. ​</a:t>
            </a:r>
          </a:p>
          <a:p>
            <a:pPr fontAlgn="base"/>
            <a:r>
              <a:rPr lang="en-US" dirty="0"/>
              <a:t>If a member renews in a plan that includes Cost Relief, they won't need to re-enroll each year. ​</a:t>
            </a:r>
          </a:p>
          <a:p>
            <a:pPr marL="0" indent="0">
              <a:buNone/>
            </a:pPr>
            <a:endParaRPr lang="en-US" dirty="0"/>
          </a:p>
        </p:txBody>
      </p:sp>
      <p:sp>
        <p:nvSpPr>
          <p:cNvPr id="3" name="Title 2">
            <a:extLst>
              <a:ext uri="{FF2B5EF4-FFF2-40B4-BE49-F238E27FC236}">
                <a16:creationId xmlns:a16="http://schemas.microsoft.com/office/drawing/2014/main" id="{D618F7F7-0E85-DF85-A783-D60BF1400C0B}"/>
              </a:ext>
            </a:extLst>
          </p:cNvPr>
          <p:cNvSpPr>
            <a:spLocks noGrp="1"/>
          </p:cNvSpPr>
          <p:nvPr>
            <p:ph type="title"/>
          </p:nvPr>
        </p:nvSpPr>
        <p:spPr/>
        <p:txBody>
          <a:bodyPr>
            <a:normAutofit fontScale="90000"/>
          </a:bodyPr>
          <a:lstStyle/>
          <a:p>
            <a:r>
              <a:rPr lang="en-US" dirty="0"/>
              <a:t>CarelonRx Cost Relief Drug Program</a:t>
            </a:r>
          </a:p>
        </p:txBody>
      </p:sp>
    </p:spTree>
    <p:extLst>
      <p:ext uri="{BB962C8B-B14F-4D97-AF65-F5344CB8AC3E}">
        <p14:creationId xmlns:p14="http://schemas.microsoft.com/office/powerpoint/2010/main" val="11316442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9D5A-65C7-0DFD-5366-DC89B421936C}"/>
              </a:ext>
            </a:extLst>
          </p:cNvPr>
          <p:cNvSpPr>
            <a:spLocks noGrp="1"/>
          </p:cNvSpPr>
          <p:nvPr>
            <p:ph type="title"/>
          </p:nvPr>
        </p:nvSpPr>
        <p:spPr/>
        <p:txBody>
          <a:bodyPr>
            <a:normAutofit fontScale="90000"/>
          </a:bodyPr>
          <a:lstStyle/>
          <a:p>
            <a:r>
              <a:rPr lang="en-US" dirty="0"/>
              <a:t>How to Choose My Plan</a:t>
            </a:r>
          </a:p>
        </p:txBody>
      </p:sp>
      <p:sp>
        <p:nvSpPr>
          <p:cNvPr id="3" name="TextBox 2">
            <a:extLst>
              <a:ext uri="{FF2B5EF4-FFF2-40B4-BE49-F238E27FC236}">
                <a16:creationId xmlns:a16="http://schemas.microsoft.com/office/drawing/2014/main" id="{18E3A6D3-68F5-96B2-CDF5-F2090BF030C4}"/>
              </a:ext>
            </a:extLst>
          </p:cNvPr>
          <p:cNvSpPr txBox="1"/>
          <p:nvPr/>
        </p:nvSpPr>
        <p:spPr>
          <a:xfrm>
            <a:off x="533400" y="914400"/>
            <a:ext cx="8001000" cy="384464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cs typeface="Arial"/>
              </a:rPr>
              <a:t>Review your prior year’s medical expenses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cs typeface="Aria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cs typeface="Arial"/>
              </a:rPr>
              <a:t>Review your total claim costs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cs typeface="Aria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cs typeface="Arial"/>
              </a:rPr>
              <a:t>Ask yourself these questions: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9A37"/>
                </a:solidFill>
                <a:effectLst/>
                <a:uLnTx/>
                <a:uFillTx/>
                <a:cs typeface="Arial"/>
              </a:rPr>
              <a:t>Do I anticipate any surgeries or hospitalizations for me or my family in the upcoming year?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9A37"/>
                </a:solidFill>
                <a:effectLst/>
                <a:uLnTx/>
                <a:uFillTx/>
                <a:cs typeface="Arial"/>
              </a:rPr>
              <a:t>Do I prefer a higher deductible with a lower payroll deduction?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9A37"/>
                </a:solidFill>
                <a:effectLst/>
                <a:uLnTx/>
                <a:uFillTx/>
                <a:cs typeface="Arial"/>
              </a:rPr>
              <a:t>Am I prepared to pay the high deductible in case of an unexpected medical event?</a:t>
            </a:r>
          </a:p>
        </p:txBody>
      </p:sp>
    </p:spTree>
    <p:extLst>
      <p:ext uri="{BB962C8B-B14F-4D97-AF65-F5344CB8AC3E}">
        <p14:creationId xmlns:p14="http://schemas.microsoft.com/office/powerpoint/2010/main" val="37342031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ED3FD9D-0EE7-B3C7-31ED-A2358746ACFB}"/>
              </a:ext>
            </a:extLst>
          </p:cNvPr>
          <p:cNvGraphicFramePr>
            <a:graphicFrameLocks noGrp="1"/>
          </p:cNvGraphicFramePr>
          <p:nvPr>
            <p:ph idx="1"/>
            <p:extLst>
              <p:ext uri="{D42A27DB-BD31-4B8C-83A1-F6EECF244321}">
                <p14:modId xmlns:p14="http://schemas.microsoft.com/office/powerpoint/2010/main" val="1339432072"/>
              </p:ext>
            </p:extLst>
          </p:nvPr>
        </p:nvGraphicFramePr>
        <p:xfrm>
          <a:off x="457200" y="1219200"/>
          <a:ext cx="8382000" cy="4933950"/>
        </p:xfrm>
        <a:graphic>
          <a:graphicData uri="http://schemas.openxmlformats.org/drawingml/2006/table">
            <a:tbl>
              <a:tblPr firstRow="1" firstCol="1" bandRow="1"/>
              <a:tblGrid>
                <a:gridCol w="2329604">
                  <a:extLst>
                    <a:ext uri="{9D8B030D-6E8A-4147-A177-3AD203B41FA5}">
                      <a16:colId xmlns:a16="http://schemas.microsoft.com/office/drawing/2014/main" val="4164426203"/>
                    </a:ext>
                  </a:extLst>
                </a:gridCol>
                <a:gridCol w="2058897">
                  <a:extLst>
                    <a:ext uri="{9D8B030D-6E8A-4147-A177-3AD203B41FA5}">
                      <a16:colId xmlns:a16="http://schemas.microsoft.com/office/drawing/2014/main" val="3492967209"/>
                    </a:ext>
                  </a:extLst>
                </a:gridCol>
                <a:gridCol w="1647118">
                  <a:extLst>
                    <a:ext uri="{9D8B030D-6E8A-4147-A177-3AD203B41FA5}">
                      <a16:colId xmlns:a16="http://schemas.microsoft.com/office/drawing/2014/main" val="412123984"/>
                    </a:ext>
                  </a:extLst>
                </a:gridCol>
                <a:gridCol w="2346381">
                  <a:extLst>
                    <a:ext uri="{9D8B030D-6E8A-4147-A177-3AD203B41FA5}">
                      <a16:colId xmlns:a16="http://schemas.microsoft.com/office/drawing/2014/main" val="4154847102"/>
                    </a:ext>
                  </a:extLst>
                </a:gridCol>
              </a:tblGrid>
              <a:tr h="720090">
                <a:tc>
                  <a:txBody>
                    <a:bodyPr/>
                    <a:lstStyle/>
                    <a:p>
                      <a:pPr marL="0" marR="0">
                        <a:spcBef>
                          <a:spcPts val="200"/>
                        </a:spcBef>
                        <a:buNone/>
                      </a:pPr>
                      <a:r>
                        <a:rPr lang="en-US" sz="1400" b="1" dirty="0">
                          <a:effectLst/>
                          <a:latin typeface="+mj-lt"/>
                          <a:ea typeface="Malgun Gothic" panose="020B0503020000020004" pitchFamily="34" charset="-127"/>
                          <a:cs typeface="Times New Roman" panose="02020603050405020304" pitchFamily="18" charset="0"/>
                        </a:rPr>
                        <a:t>Anthem covered employees and their covered spouses</a:t>
                      </a:r>
                      <a:r>
                        <a:rPr lang="en-US" sz="1400" dirty="0">
                          <a:effectLst/>
                          <a:latin typeface="+mj-lt"/>
                          <a:ea typeface="Malgun Gothic" panose="020B0503020000020004" pitchFamily="34" charset="-127"/>
                          <a:cs typeface="Times New Roman" panose="02020603050405020304" pitchFamily="18" charset="0"/>
                        </a:rPr>
                        <a:t> can each earn up to </a:t>
                      </a:r>
                      <a:r>
                        <a:rPr lang="en-US" sz="1400" b="1" dirty="0">
                          <a:effectLst/>
                          <a:latin typeface="+mj-lt"/>
                          <a:ea typeface="Malgun Gothic" panose="020B0503020000020004" pitchFamily="34" charset="-127"/>
                          <a:cs typeface="Times New Roman" panose="02020603050405020304" pitchFamily="18" charset="0"/>
                        </a:rPr>
                        <a:t>$200</a:t>
                      </a:r>
                      <a:endParaRPr lang="en-US" sz="1400" b="1"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buNone/>
                      </a:pPr>
                      <a:r>
                        <a:rPr lang="en-US" sz="1400" b="1">
                          <a:solidFill>
                            <a:srgbClr val="FFFFFF"/>
                          </a:solidFill>
                          <a:effectLst/>
                          <a:latin typeface="+mj-lt"/>
                          <a:ea typeface="Times New Roman" panose="02020603050405020304" pitchFamily="18" charset="0"/>
                          <a:cs typeface="Times New Roman" panose="02020603050405020304" pitchFamily="18" charset="0"/>
                        </a:rPr>
                        <a:t>Preventive Care</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90DB"/>
                    </a:solidFill>
                  </a:tcPr>
                </a:tc>
                <a:tc>
                  <a:txBody>
                    <a:bodyPr/>
                    <a:lstStyle/>
                    <a:p>
                      <a:pPr marL="0" marR="0" algn="ctr">
                        <a:spcBef>
                          <a:spcPts val="600"/>
                        </a:spcBef>
                        <a:buNone/>
                      </a:pPr>
                      <a:r>
                        <a:rPr lang="en-US" sz="1400" b="1">
                          <a:solidFill>
                            <a:srgbClr val="FFFFFF"/>
                          </a:solidFill>
                          <a:effectLst/>
                          <a:latin typeface="+mj-lt"/>
                          <a:ea typeface="Times New Roman" panose="02020603050405020304" pitchFamily="18" charset="0"/>
                          <a:cs typeface="Times New Roman" panose="02020603050405020304" pitchFamily="18" charset="0"/>
                        </a:rPr>
                        <a:t>Condition Management</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9A37"/>
                    </a:solidFill>
                  </a:tcPr>
                </a:tc>
                <a:tc>
                  <a:txBody>
                    <a:bodyPr/>
                    <a:lstStyle/>
                    <a:p>
                      <a:pPr marL="0" marR="0" algn="ctr">
                        <a:spcBef>
                          <a:spcPts val="600"/>
                        </a:spcBef>
                        <a:buNone/>
                      </a:pPr>
                      <a:r>
                        <a:rPr lang="en-US" sz="1400" b="1">
                          <a:solidFill>
                            <a:srgbClr val="FFFFFF"/>
                          </a:solidFill>
                          <a:effectLst/>
                          <a:latin typeface="+mj-lt"/>
                          <a:ea typeface="Times New Roman" panose="02020603050405020304" pitchFamily="18" charset="0"/>
                          <a:cs typeface="Times New Roman" panose="02020603050405020304" pitchFamily="18" charset="0"/>
                        </a:rPr>
                        <a:t>Digital &amp; Wellness Activities</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A704"/>
                    </a:solidFill>
                  </a:tcPr>
                </a:tc>
                <a:extLst>
                  <a:ext uri="{0D108BD9-81ED-4DB2-BD59-A6C34878D82A}">
                    <a16:rowId xmlns:a16="http://schemas.microsoft.com/office/drawing/2014/main" val="3945987357"/>
                  </a:ext>
                </a:extLst>
              </a:tr>
              <a:tr h="1680210">
                <a:tc>
                  <a:txBody>
                    <a:bodyPr/>
                    <a:lstStyle/>
                    <a:p>
                      <a:pPr marL="0" marR="0">
                        <a:buNone/>
                      </a:pPr>
                      <a:r>
                        <a:rPr lang="en-US" sz="1400" b="1">
                          <a:effectLst/>
                          <a:latin typeface="+mj-lt"/>
                          <a:ea typeface="Malgun Gothic" panose="020B0503020000020004" pitchFamily="34" charset="-127"/>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p>
                      <a:pPr marL="0" marR="0">
                        <a:buNone/>
                      </a:pPr>
                      <a:r>
                        <a:rPr lang="en-US" sz="1400">
                          <a:effectLst/>
                          <a:latin typeface="+mj-lt"/>
                          <a:ea typeface="Malgun Gothic" panose="020B0503020000020004" pitchFamily="34" charset="-127"/>
                          <a:cs typeface="Times New Roman" panose="02020603050405020304" pitchFamily="18" charset="0"/>
                        </a:rPr>
                        <a:t>Complete any of the activities sponsored by your employer and you’ll earn rewards to put toward electronic gift cards for select retailers.</a:t>
                      </a:r>
                      <a:endParaRPr lang="en-US" sz="1400">
                        <a:effectLst/>
                        <a:latin typeface="+mj-lt"/>
                        <a:ea typeface="Times New Roman" panose="02020603050405020304" pitchFamily="18" charset="0"/>
                        <a:cs typeface="Times New Roman" panose="02020603050405020304" pitchFamily="18" charset="0"/>
                      </a:endParaRPr>
                    </a:p>
                    <a:p>
                      <a:pPr marL="0" marR="0">
                        <a:buNone/>
                      </a:pPr>
                      <a:r>
                        <a:rPr lang="en-US" sz="1400" b="1">
                          <a:effectLst/>
                          <a:latin typeface="+mj-lt"/>
                          <a:ea typeface="Malgun Gothic" panose="020B0503020000020004" pitchFamily="34" charset="-127"/>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Wellness Exam/Well Woman ($50)</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Diabetic A1C* Lab Test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Cholesterol* Test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Prostate Exam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Colorectal Cancer Screening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Mammogram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DEF"/>
                    </a:solidFill>
                  </a:tcPr>
                </a:tc>
                <a:tc rowSpan="3">
                  <a:txBody>
                    <a:bodyPr/>
                    <a:lstStyle/>
                    <a:p>
                      <a:pPr marL="0" marR="0" algn="ctr">
                        <a:buNone/>
                      </a:pPr>
                      <a:r>
                        <a:rPr lang="en-US" sz="1400">
                          <a:effectLst/>
                          <a:latin typeface="+mj-lt"/>
                          <a:ea typeface="Malgun Gothic" panose="020B0503020000020004" pitchFamily="34" charset="-127"/>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p>
                      <a:pPr marL="0" marR="0" algn="ctr">
                        <a:buNone/>
                      </a:pPr>
                      <a:r>
                        <a:rPr lang="en-US" sz="1400">
                          <a:solidFill>
                            <a:srgbClr val="000000"/>
                          </a:solidFill>
                          <a:effectLst/>
                          <a:latin typeface="+mj-lt"/>
                          <a:ea typeface="Malgun Gothic" panose="020B0503020000020004" pitchFamily="34" charset="-127"/>
                          <a:cs typeface="Times New Roman" panose="02020603050405020304" pitchFamily="18" charset="0"/>
                        </a:rPr>
                        <a:t>Condition Care ($25)</a:t>
                      </a:r>
                      <a:endParaRPr lang="en-US" sz="1400">
                        <a:effectLst/>
                        <a:latin typeface="+mj-lt"/>
                        <a:ea typeface="Times New Roman" panose="02020603050405020304" pitchFamily="18" charset="0"/>
                        <a:cs typeface="Times New Roman" panose="02020603050405020304" pitchFamily="18" charset="0"/>
                      </a:endParaRPr>
                    </a:p>
                    <a:p>
                      <a:pPr marL="0" marR="0" algn="ctr">
                        <a:buNone/>
                      </a:pPr>
                      <a:r>
                        <a:rPr lang="en-US" sz="1400">
                          <a:effectLst/>
                          <a:latin typeface="+mj-lt"/>
                          <a:ea typeface="Malgun Gothic" panose="020B0503020000020004" pitchFamily="34" charset="-127"/>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p>
                      <a:pPr marL="0" marR="0" algn="ctr">
                        <a:buNone/>
                      </a:pPr>
                      <a:r>
                        <a:rPr lang="en-US" sz="1400">
                          <a:solidFill>
                            <a:srgbClr val="000000"/>
                          </a:solidFill>
                          <a:effectLst/>
                          <a:latin typeface="+mj-lt"/>
                          <a:ea typeface="Malgun Gothic" panose="020B0503020000020004" pitchFamily="34" charset="-127"/>
                          <a:cs typeface="Times New Roman" panose="02020603050405020304" pitchFamily="18" charset="0"/>
                        </a:rPr>
                        <a:t>Asthma</a:t>
                      </a:r>
                      <a:endParaRPr lang="en-US" sz="1400">
                        <a:effectLst/>
                        <a:latin typeface="+mj-lt"/>
                        <a:ea typeface="Times New Roman" panose="02020603050405020304" pitchFamily="18" charset="0"/>
                        <a:cs typeface="Times New Roman" panose="02020603050405020304" pitchFamily="18" charset="0"/>
                      </a:endParaRPr>
                    </a:p>
                    <a:p>
                      <a:pPr marL="0" marR="0" algn="ctr">
                        <a:buNone/>
                      </a:pPr>
                      <a:r>
                        <a:rPr lang="en-US" sz="1400">
                          <a:solidFill>
                            <a:srgbClr val="000000"/>
                          </a:solidFill>
                          <a:effectLst/>
                          <a:latin typeface="+mj-lt"/>
                          <a:ea typeface="Malgun Gothic" panose="020B0503020000020004" pitchFamily="34" charset="-127"/>
                          <a:cs typeface="Times New Roman" panose="02020603050405020304" pitchFamily="18" charset="0"/>
                        </a:rPr>
                        <a:t>Diabetes</a:t>
                      </a:r>
                      <a:endParaRPr lang="en-US" sz="1400">
                        <a:effectLst/>
                        <a:latin typeface="+mj-lt"/>
                        <a:ea typeface="Times New Roman" panose="02020603050405020304" pitchFamily="18" charset="0"/>
                        <a:cs typeface="Times New Roman" panose="02020603050405020304" pitchFamily="18" charset="0"/>
                      </a:endParaRPr>
                    </a:p>
                    <a:p>
                      <a:pPr marL="0" marR="0" algn="ctr">
                        <a:buNone/>
                      </a:pPr>
                      <a:r>
                        <a:rPr lang="en-US" sz="1400">
                          <a:solidFill>
                            <a:srgbClr val="000000"/>
                          </a:solidFill>
                          <a:effectLst/>
                          <a:latin typeface="+mj-lt"/>
                          <a:ea typeface="Malgun Gothic" panose="020B0503020000020004" pitchFamily="34" charset="-127"/>
                          <a:cs typeface="Times New Roman" panose="02020603050405020304" pitchFamily="18" charset="0"/>
                        </a:rPr>
                        <a:t>Heart Disease or Heart Failure</a:t>
                      </a:r>
                      <a:endParaRPr lang="en-US" sz="1400">
                        <a:effectLst/>
                        <a:latin typeface="+mj-lt"/>
                        <a:ea typeface="Times New Roman" panose="02020603050405020304" pitchFamily="18" charset="0"/>
                        <a:cs typeface="Times New Roman" panose="02020603050405020304" pitchFamily="18" charset="0"/>
                      </a:endParaRPr>
                    </a:p>
                    <a:p>
                      <a:pPr marL="0" marR="0" algn="ctr">
                        <a:buNone/>
                      </a:pPr>
                      <a:r>
                        <a:rPr lang="en-US" sz="1400">
                          <a:solidFill>
                            <a:srgbClr val="000000"/>
                          </a:solidFill>
                          <a:effectLst/>
                          <a:latin typeface="+mj-lt"/>
                          <a:ea typeface="Malgun Gothic" panose="020B0503020000020004" pitchFamily="34" charset="-127"/>
                          <a:cs typeface="Times New Roman" panose="02020603050405020304" pitchFamily="18" charset="0"/>
                        </a:rPr>
                        <a:t>Chronic Obstructive Pulmonary Disease (COPD)</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3">
                  <a:txBody>
                    <a:bodyPr/>
                    <a:lstStyle/>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Log in to Sydney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Log Active Minutes (Max $50)</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My Health Check-In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Team Challenge 1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Team Challenge 2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Team Challenge 3 ($25)</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lgn="ctr">
                        <a:buNone/>
                      </a:pPr>
                      <a:r>
                        <a:rPr lang="en-US" sz="1400" dirty="0">
                          <a:solidFill>
                            <a:srgbClr val="000000"/>
                          </a:solidFill>
                          <a:effectLst/>
                          <a:latin typeface="+mj-lt"/>
                          <a:ea typeface="Malgun Gothic" panose="020B0503020000020004" pitchFamily="34" charset="-127"/>
                          <a:cs typeface="Times New Roman" panose="02020603050405020304" pitchFamily="18" charset="0"/>
                        </a:rPr>
                        <a:t>Team Challenge 4 ($25)</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56644084"/>
                  </a:ext>
                </a:extLst>
              </a:tr>
              <a:tr h="720090">
                <a:tc>
                  <a:txBody>
                    <a:bodyPr/>
                    <a:lstStyle/>
                    <a:p>
                      <a:pPr marL="0" marR="0">
                        <a:buNone/>
                      </a:pPr>
                      <a:r>
                        <a:rPr lang="en-US" sz="1400" b="1">
                          <a:effectLst/>
                          <a:latin typeface="+mj-lt"/>
                          <a:ea typeface="Malgun Gothic" panose="020B0503020000020004" pitchFamily="34" charset="-127"/>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p>
                      <a:pPr marL="0" marR="0">
                        <a:buNone/>
                      </a:pPr>
                      <a:r>
                        <a:rPr lang="en-US" sz="1400">
                          <a:effectLst/>
                          <a:latin typeface="+mj-lt"/>
                          <a:ea typeface="Malgun Gothic" panose="020B0503020000020004" pitchFamily="34" charset="-127"/>
                          <a:cs typeface="Times New Roman" panose="02020603050405020304" pitchFamily="18" charset="0"/>
                        </a:rPr>
                        <a:t>Program resets on July 1, 2026</a:t>
                      </a:r>
                      <a:endParaRPr lang="en-US" sz="1400">
                        <a:effectLst/>
                        <a:latin typeface="+mj-lt"/>
                        <a:ea typeface="Times New Roman" panose="02020603050405020304" pitchFamily="18" charset="0"/>
                        <a:cs typeface="Times New Roman" panose="02020603050405020304" pitchFamily="18" charset="0"/>
                      </a:endParaRPr>
                    </a:p>
                    <a:p>
                      <a:pPr marL="0" marR="0">
                        <a:buNone/>
                      </a:pPr>
                      <a:r>
                        <a:rPr lang="en-US" sz="1400" b="1">
                          <a:effectLst/>
                          <a:latin typeface="+mj-lt"/>
                          <a:ea typeface="Malgun Gothic" panose="020B0503020000020004" pitchFamily="34" charset="-127"/>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55646920"/>
                  </a:ext>
                </a:extLst>
              </a:tr>
              <a:tr h="1680210">
                <a:tc>
                  <a:txBody>
                    <a:bodyPr/>
                    <a:lstStyle/>
                    <a:p>
                      <a:pPr marL="0" marR="0">
                        <a:buNone/>
                      </a:pPr>
                      <a:r>
                        <a:rPr lang="en-US" sz="1400" b="1"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p>
                      <a:pPr marL="0" marR="0">
                        <a:buNone/>
                      </a:pPr>
                      <a:r>
                        <a:rPr lang="en-US" sz="1400" dirty="0">
                          <a:effectLst/>
                          <a:latin typeface="+mj-lt"/>
                          <a:ea typeface="Malgun Gothic" panose="020B0503020000020004" pitchFamily="34" charset="-127"/>
                          <a:cs typeface="Times New Roman" panose="02020603050405020304" pitchFamily="18" charset="0"/>
                        </a:rPr>
                        <a:t>Redeem your rewards on the Sydney Health mobile app or anthem.com, under    “MyHealth Dashboard” and then select “My Rewards”.</a:t>
                      </a:r>
                      <a:endParaRPr lang="en-US" sz="1400" dirty="0">
                        <a:effectLst/>
                        <a:latin typeface="+mj-lt"/>
                        <a:ea typeface="Times New Roman" panose="02020603050405020304" pitchFamily="18" charset="0"/>
                        <a:cs typeface="Times New Roman" panose="02020603050405020304" pitchFamily="18" charset="0"/>
                      </a:endParaRPr>
                    </a:p>
                    <a:p>
                      <a:pPr marL="0" marR="0">
                        <a:buNone/>
                      </a:pPr>
                      <a:r>
                        <a:rPr lang="en-US" sz="1400" b="1" dirty="0">
                          <a:effectLst/>
                          <a:latin typeface="+mj-lt"/>
                          <a:ea typeface="Malgun Gothic" panose="020B0503020000020004" pitchFamily="34" charset="-127"/>
                          <a:cs typeface="Times New Roman" panose="02020603050405020304" pitchFamily="18" charset="0"/>
                        </a:rPr>
                        <a:t> </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1552804"/>
                  </a:ext>
                </a:extLst>
              </a:tr>
            </a:tbl>
          </a:graphicData>
        </a:graphic>
      </p:graphicFrame>
      <p:sp>
        <p:nvSpPr>
          <p:cNvPr id="2" name="Title 1">
            <a:extLst>
              <a:ext uri="{FF2B5EF4-FFF2-40B4-BE49-F238E27FC236}">
                <a16:creationId xmlns:a16="http://schemas.microsoft.com/office/drawing/2014/main" id="{D2649F82-2194-4118-81B7-F35CD2E81269}"/>
              </a:ext>
            </a:extLst>
          </p:cNvPr>
          <p:cNvSpPr>
            <a:spLocks noGrp="1"/>
          </p:cNvSpPr>
          <p:nvPr>
            <p:ph type="title"/>
          </p:nvPr>
        </p:nvSpPr>
        <p:spPr>
          <a:xfrm>
            <a:off x="609600" y="76200"/>
            <a:ext cx="7924800" cy="685800"/>
          </a:xfrm>
        </p:spPr>
        <p:txBody>
          <a:bodyPr>
            <a:normAutofit fontScale="90000"/>
          </a:bodyPr>
          <a:lstStyle/>
          <a:p>
            <a:r>
              <a:rPr lang="en-US" dirty="0"/>
              <a:t>Anthem Wellness Program</a:t>
            </a:r>
            <a:r>
              <a:rPr lang="en-US" sz="1100" dirty="0"/>
              <a:t/>
            </a:r>
            <a:br>
              <a:rPr lang="en-US" sz="1100" dirty="0"/>
            </a:br>
            <a:endParaRPr lang="en-US" sz="1100" dirty="0"/>
          </a:p>
        </p:txBody>
      </p:sp>
    </p:spTree>
    <p:extLst>
      <p:ext uri="{BB962C8B-B14F-4D97-AF65-F5344CB8AC3E}">
        <p14:creationId xmlns:p14="http://schemas.microsoft.com/office/powerpoint/2010/main" val="5726387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56" y="20408"/>
            <a:ext cx="8766026" cy="749960"/>
          </a:xfrm>
        </p:spPr>
        <p:txBody>
          <a:bodyPr>
            <a:normAutofit fontScale="90000"/>
          </a:bodyPr>
          <a:lstStyle/>
          <a:p>
            <a:r>
              <a:rPr lang="en-US" b="1" dirty="0">
                <a:solidFill>
                  <a:srgbClr val="2F5597"/>
                </a:solidFill>
              </a:rPr>
              <a:t>Sydney Health Mobile App</a:t>
            </a:r>
          </a:p>
        </p:txBody>
      </p:sp>
      <p:grpSp>
        <p:nvGrpSpPr>
          <p:cNvPr id="3" name="Group 2">
            <a:extLst>
              <a:ext uri="{C183D7F6-B498-43B3-948B-1728B52AA6E4}">
                <adec:decorative xmlns:adec="http://schemas.microsoft.com/office/drawing/2017/decorative" xmlns="" val="1"/>
              </a:ext>
            </a:extLst>
          </p:cNvPr>
          <p:cNvGrpSpPr/>
          <p:nvPr/>
        </p:nvGrpSpPr>
        <p:grpSpPr>
          <a:xfrm>
            <a:off x="848897" y="5318980"/>
            <a:ext cx="367111" cy="228600"/>
            <a:chOff x="3996848" y="3631885"/>
            <a:chExt cx="442679" cy="275656"/>
          </a:xfrm>
          <a:solidFill>
            <a:srgbClr val="FFFFFF"/>
          </a:solidFill>
        </p:grpSpPr>
        <p:sp>
          <p:nvSpPr>
            <p:cNvPr id="30" name="Freeform 15"/>
            <p:cNvSpPr>
              <a:spLocks noEditPoints="1"/>
            </p:cNvSpPr>
            <p:nvPr/>
          </p:nvSpPr>
          <p:spPr bwMode="auto">
            <a:xfrm>
              <a:off x="4167945" y="3688917"/>
              <a:ext cx="99128" cy="164307"/>
            </a:xfrm>
            <a:custGeom>
              <a:avLst/>
              <a:gdLst>
                <a:gd name="T0" fmla="*/ 37 w 67"/>
                <a:gd name="T1" fmla="*/ 86 h 110"/>
                <a:gd name="T2" fmla="*/ 37 w 67"/>
                <a:gd name="T3" fmla="*/ 86 h 110"/>
                <a:gd name="T4" fmla="*/ 50 w 67"/>
                <a:gd name="T5" fmla="*/ 74 h 110"/>
                <a:gd name="T6" fmla="*/ 37 w 67"/>
                <a:gd name="T7" fmla="*/ 63 h 110"/>
                <a:gd name="T8" fmla="*/ 37 w 67"/>
                <a:gd name="T9" fmla="*/ 86 h 110"/>
                <a:gd name="T10" fmla="*/ 30 w 67"/>
                <a:gd name="T11" fmla="*/ 24 h 110"/>
                <a:gd name="T12" fmla="*/ 30 w 67"/>
                <a:gd name="T13" fmla="*/ 24 h 110"/>
                <a:gd name="T14" fmla="*/ 19 w 67"/>
                <a:gd name="T15" fmla="*/ 34 h 110"/>
                <a:gd name="T16" fmla="*/ 30 w 67"/>
                <a:gd name="T17" fmla="*/ 43 h 110"/>
                <a:gd name="T18" fmla="*/ 30 w 67"/>
                <a:gd name="T19" fmla="*/ 24 h 110"/>
                <a:gd name="T20" fmla="*/ 30 w 67"/>
                <a:gd name="T21" fmla="*/ 61 h 110"/>
                <a:gd name="T22" fmla="*/ 30 w 67"/>
                <a:gd name="T23" fmla="*/ 61 h 110"/>
                <a:gd name="T24" fmla="*/ 29 w 67"/>
                <a:gd name="T25" fmla="*/ 61 h 110"/>
                <a:gd name="T26" fmla="*/ 27 w 67"/>
                <a:gd name="T27" fmla="*/ 61 h 110"/>
                <a:gd name="T28" fmla="*/ 25 w 67"/>
                <a:gd name="T29" fmla="*/ 60 h 110"/>
                <a:gd name="T30" fmla="*/ 2 w 67"/>
                <a:gd name="T31" fmla="*/ 36 h 110"/>
                <a:gd name="T32" fmla="*/ 11 w 67"/>
                <a:gd name="T33" fmla="*/ 16 h 110"/>
                <a:gd name="T34" fmla="*/ 30 w 67"/>
                <a:gd name="T35" fmla="*/ 10 h 110"/>
                <a:gd name="T36" fmla="*/ 30 w 67"/>
                <a:gd name="T37" fmla="*/ 0 h 110"/>
                <a:gd name="T38" fmla="*/ 37 w 67"/>
                <a:gd name="T39" fmla="*/ 0 h 110"/>
                <a:gd name="T40" fmla="*/ 37 w 67"/>
                <a:gd name="T41" fmla="*/ 10 h 110"/>
                <a:gd name="T42" fmla="*/ 64 w 67"/>
                <a:gd name="T43" fmla="*/ 35 h 110"/>
                <a:gd name="T44" fmla="*/ 47 w 67"/>
                <a:gd name="T45" fmla="*/ 35 h 110"/>
                <a:gd name="T46" fmla="*/ 37 w 67"/>
                <a:gd name="T47" fmla="*/ 24 h 110"/>
                <a:gd name="T48" fmla="*/ 37 w 67"/>
                <a:gd name="T49" fmla="*/ 45 h 110"/>
                <a:gd name="T50" fmla="*/ 58 w 67"/>
                <a:gd name="T51" fmla="*/ 54 h 110"/>
                <a:gd name="T52" fmla="*/ 67 w 67"/>
                <a:gd name="T53" fmla="*/ 73 h 110"/>
                <a:gd name="T54" fmla="*/ 60 w 67"/>
                <a:gd name="T55" fmla="*/ 90 h 110"/>
                <a:gd name="T56" fmla="*/ 37 w 67"/>
                <a:gd name="T57" fmla="*/ 100 h 110"/>
                <a:gd name="T58" fmla="*/ 37 w 67"/>
                <a:gd name="T59" fmla="*/ 110 h 110"/>
                <a:gd name="T60" fmla="*/ 30 w 67"/>
                <a:gd name="T61" fmla="*/ 110 h 110"/>
                <a:gd name="T62" fmla="*/ 30 w 67"/>
                <a:gd name="T63" fmla="*/ 100 h 110"/>
                <a:gd name="T64" fmla="*/ 0 w 67"/>
                <a:gd name="T65" fmla="*/ 70 h 110"/>
                <a:gd name="T66" fmla="*/ 17 w 67"/>
                <a:gd name="T67" fmla="*/ 70 h 110"/>
                <a:gd name="T68" fmla="*/ 17 w 67"/>
                <a:gd name="T69" fmla="*/ 70 h 110"/>
                <a:gd name="T70" fmla="*/ 30 w 67"/>
                <a:gd name="T71" fmla="*/ 86 h 110"/>
                <a:gd name="T72" fmla="*/ 30 w 67"/>
                <a:gd name="T73"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10">
                  <a:moveTo>
                    <a:pt x="37" y="86"/>
                  </a:moveTo>
                  <a:lnTo>
                    <a:pt x="37" y="86"/>
                  </a:lnTo>
                  <a:cubicBezTo>
                    <a:pt x="45" y="84"/>
                    <a:pt x="50" y="80"/>
                    <a:pt x="50" y="74"/>
                  </a:cubicBezTo>
                  <a:cubicBezTo>
                    <a:pt x="50" y="69"/>
                    <a:pt x="47" y="66"/>
                    <a:pt x="37" y="63"/>
                  </a:cubicBezTo>
                  <a:lnTo>
                    <a:pt x="37" y="86"/>
                  </a:lnTo>
                  <a:close/>
                  <a:moveTo>
                    <a:pt x="30" y="24"/>
                  </a:moveTo>
                  <a:lnTo>
                    <a:pt x="30" y="24"/>
                  </a:lnTo>
                  <a:cubicBezTo>
                    <a:pt x="23" y="24"/>
                    <a:pt x="19" y="28"/>
                    <a:pt x="19" y="34"/>
                  </a:cubicBezTo>
                  <a:cubicBezTo>
                    <a:pt x="19" y="39"/>
                    <a:pt x="21" y="41"/>
                    <a:pt x="30" y="43"/>
                  </a:cubicBezTo>
                  <a:lnTo>
                    <a:pt x="30" y="24"/>
                  </a:lnTo>
                  <a:close/>
                  <a:moveTo>
                    <a:pt x="30" y="61"/>
                  </a:moveTo>
                  <a:lnTo>
                    <a:pt x="30" y="61"/>
                  </a:lnTo>
                  <a:cubicBezTo>
                    <a:pt x="29" y="61"/>
                    <a:pt x="29" y="61"/>
                    <a:pt x="29" y="61"/>
                  </a:cubicBezTo>
                  <a:cubicBezTo>
                    <a:pt x="29" y="61"/>
                    <a:pt x="28" y="61"/>
                    <a:pt x="27" y="61"/>
                  </a:cubicBezTo>
                  <a:cubicBezTo>
                    <a:pt x="27" y="60"/>
                    <a:pt x="26" y="60"/>
                    <a:pt x="25" y="60"/>
                  </a:cubicBezTo>
                  <a:cubicBezTo>
                    <a:pt x="9" y="56"/>
                    <a:pt x="2" y="49"/>
                    <a:pt x="2" y="36"/>
                  </a:cubicBezTo>
                  <a:cubicBezTo>
                    <a:pt x="2" y="28"/>
                    <a:pt x="5" y="21"/>
                    <a:pt x="11" y="16"/>
                  </a:cubicBezTo>
                  <a:cubicBezTo>
                    <a:pt x="16" y="12"/>
                    <a:pt x="20" y="11"/>
                    <a:pt x="30" y="10"/>
                  </a:cubicBezTo>
                  <a:lnTo>
                    <a:pt x="30" y="0"/>
                  </a:lnTo>
                  <a:lnTo>
                    <a:pt x="37" y="0"/>
                  </a:lnTo>
                  <a:lnTo>
                    <a:pt x="37" y="10"/>
                  </a:lnTo>
                  <a:cubicBezTo>
                    <a:pt x="53" y="11"/>
                    <a:pt x="63" y="21"/>
                    <a:pt x="64" y="35"/>
                  </a:cubicBezTo>
                  <a:lnTo>
                    <a:pt x="47" y="35"/>
                  </a:lnTo>
                  <a:cubicBezTo>
                    <a:pt x="47" y="29"/>
                    <a:pt x="42" y="24"/>
                    <a:pt x="37" y="24"/>
                  </a:cubicBezTo>
                  <a:lnTo>
                    <a:pt x="37" y="45"/>
                  </a:lnTo>
                  <a:cubicBezTo>
                    <a:pt x="48" y="48"/>
                    <a:pt x="53" y="50"/>
                    <a:pt x="58" y="54"/>
                  </a:cubicBezTo>
                  <a:cubicBezTo>
                    <a:pt x="64" y="58"/>
                    <a:pt x="67" y="65"/>
                    <a:pt x="67" y="73"/>
                  </a:cubicBezTo>
                  <a:cubicBezTo>
                    <a:pt x="67" y="80"/>
                    <a:pt x="64" y="85"/>
                    <a:pt x="60" y="90"/>
                  </a:cubicBezTo>
                  <a:cubicBezTo>
                    <a:pt x="54" y="96"/>
                    <a:pt x="48" y="99"/>
                    <a:pt x="37" y="100"/>
                  </a:cubicBezTo>
                  <a:lnTo>
                    <a:pt x="37" y="110"/>
                  </a:lnTo>
                  <a:lnTo>
                    <a:pt x="30" y="110"/>
                  </a:lnTo>
                  <a:lnTo>
                    <a:pt x="30" y="100"/>
                  </a:lnTo>
                  <a:cubicBezTo>
                    <a:pt x="11" y="98"/>
                    <a:pt x="1" y="88"/>
                    <a:pt x="0" y="70"/>
                  </a:cubicBezTo>
                  <a:lnTo>
                    <a:pt x="17" y="70"/>
                  </a:lnTo>
                  <a:lnTo>
                    <a:pt x="17" y="70"/>
                  </a:lnTo>
                  <a:cubicBezTo>
                    <a:pt x="17" y="78"/>
                    <a:pt x="21" y="84"/>
                    <a:pt x="30" y="86"/>
                  </a:cubicBezTo>
                  <a:lnTo>
                    <a:pt x="30"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ea typeface="+mn-ea"/>
                <a:cs typeface="+mn-cs"/>
              </a:endParaRPr>
            </a:p>
          </p:txBody>
        </p:sp>
        <p:sp>
          <p:nvSpPr>
            <p:cNvPr id="31" name="Freeform 16"/>
            <p:cNvSpPr>
              <a:spLocks noEditPoints="1"/>
            </p:cNvSpPr>
            <p:nvPr/>
          </p:nvSpPr>
          <p:spPr bwMode="auto">
            <a:xfrm>
              <a:off x="3996848" y="3631885"/>
              <a:ext cx="442679" cy="275656"/>
            </a:xfrm>
            <a:custGeom>
              <a:avLst/>
              <a:gdLst>
                <a:gd name="T0" fmla="*/ 14 w 300"/>
                <a:gd name="T1" fmla="*/ 165 h 184"/>
                <a:gd name="T2" fmla="*/ 14 w 300"/>
                <a:gd name="T3" fmla="*/ 165 h 184"/>
                <a:gd name="T4" fmla="*/ 62 w 300"/>
                <a:gd name="T5" fmla="*/ 169 h 184"/>
                <a:gd name="T6" fmla="*/ 62 w 300"/>
                <a:gd name="T7" fmla="*/ 169 h 184"/>
                <a:gd name="T8" fmla="*/ 148 w 300"/>
                <a:gd name="T9" fmla="*/ 160 h 184"/>
                <a:gd name="T10" fmla="*/ 237 w 300"/>
                <a:gd name="T11" fmla="*/ 151 h 184"/>
                <a:gd name="T12" fmla="*/ 285 w 300"/>
                <a:gd name="T13" fmla="*/ 156 h 184"/>
                <a:gd name="T14" fmla="*/ 285 w 300"/>
                <a:gd name="T15" fmla="*/ 19 h 184"/>
                <a:gd name="T16" fmla="*/ 237 w 300"/>
                <a:gd name="T17" fmla="*/ 14 h 184"/>
                <a:gd name="T18" fmla="*/ 151 w 300"/>
                <a:gd name="T19" fmla="*/ 23 h 184"/>
                <a:gd name="T20" fmla="*/ 62 w 300"/>
                <a:gd name="T21" fmla="*/ 33 h 184"/>
                <a:gd name="T22" fmla="*/ 14 w 300"/>
                <a:gd name="T23" fmla="*/ 28 h 184"/>
                <a:gd name="T24" fmla="*/ 14 w 300"/>
                <a:gd name="T25" fmla="*/ 165 h 184"/>
                <a:gd name="T26" fmla="*/ 62 w 300"/>
                <a:gd name="T27" fmla="*/ 184 h 184"/>
                <a:gd name="T28" fmla="*/ 62 w 300"/>
                <a:gd name="T29" fmla="*/ 184 h 184"/>
                <a:gd name="T30" fmla="*/ 5 w 300"/>
                <a:gd name="T31" fmla="*/ 178 h 184"/>
                <a:gd name="T32" fmla="*/ 0 w 300"/>
                <a:gd name="T33" fmla="*/ 171 h 184"/>
                <a:gd name="T34" fmla="*/ 0 w 300"/>
                <a:gd name="T35" fmla="*/ 19 h 184"/>
                <a:gd name="T36" fmla="*/ 7 w 300"/>
                <a:gd name="T37" fmla="*/ 11 h 184"/>
                <a:gd name="T38" fmla="*/ 9 w 300"/>
                <a:gd name="T39" fmla="*/ 11 h 184"/>
                <a:gd name="T40" fmla="*/ 62 w 300"/>
                <a:gd name="T41" fmla="*/ 18 h 184"/>
                <a:gd name="T42" fmla="*/ 148 w 300"/>
                <a:gd name="T43" fmla="*/ 8 h 184"/>
                <a:gd name="T44" fmla="*/ 237 w 300"/>
                <a:gd name="T45" fmla="*/ 0 h 184"/>
                <a:gd name="T46" fmla="*/ 294 w 300"/>
                <a:gd name="T47" fmla="*/ 6 h 184"/>
                <a:gd name="T48" fmla="*/ 300 w 300"/>
                <a:gd name="T49" fmla="*/ 13 h 184"/>
                <a:gd name="T50" fmla="*/ 300 w 300"/>
                <a:gd name="T51" fmla="*/ 165 h 184"/>
                <a:gd name="T52" fmla="*/ 297 w 300"/>
                <a:gd name="T53" fmla="*/ 171 h 184"/>
                <a:gd name="T54" fmla="*/ 290 w 300"/>
                <a:gd name="T55" fmla="*/ 172 h 184"/>
                <a:gd name="T56" fmla="*/ 237 w 300"/>
                <a:gd name="T57" fmla="*/ 166 h 184"/>
                <a:gd name="T58" fmla="*/ 151 w 300"/>
                <a:gd name="T59" fmla="*/ 175 h 184"/>
                <a:gd name="T60" fmla="*/ 62 w 300"/>
                <a:gd name="T61" fmla="*/ 184 h 184"/>
                <a:gd name="T62" fmla="*/ 62 w 300"/>
                <a:gd name="T6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184">
                  <a:moveTo>
                    <a:pt x="14" y="165"/>
                  </a:moveTo>
                  <a:lnTo>
                    <a:pt x="14" y="165"/>
                  </a:lnTo>
                  <a:cubicBezTo>
                    <a:pt x="30" y="168"/>
                    <a:pt x="45" y="169"/>
                    <a:pt x="62" y="169"/>
                  </a:cubicBezTo>
                  <a:lnTo>
                    <a:pt x="62" y="169"/>
                  </a:lnTo>
                  <a:cubicBezTo>
                    <a:pt x="91" y="169"/>
                    <a:pt x="120" y="165"/>
                    <a:pt x="148" y="160"/>
                  </a:cubicBezTo>
                  <a:cubicBezTo>
                    <a:pt x="177" y="156"/>
                    <a:pt x="207" y="151"/>
                    <a:pt x="237" y="151"/>
                  </a:cubicBezTo>
                  <a:cubicBezTo>
                    <a:pt x="254" y="151"/>
                    <a:pt x="269" y="153"/>
                    <a:pt x="285" y="156"/>
                  </a:cubicBezTo>
                  <a:lnTo>
                    <a:pt x="285" y="19"/>
                  </a:lnTo>
                  <a:cubicBezTo>
                    <a:pt x="269" y="16"/>
                    <a:pt x="254" y="14"/>
                    <a:pt x="237" y="14"/>
                  </a:cubicBezTo>
                  <a:cubicBezTo>
                    <a:pt x="208" y="14"/>
                    <a:pt x="179" y="19"/>
                    <a:pt x="151" y="23"/>
                  </a:cubicBezTo>
                  <a:cubicBezTo>
                    <a:pt x="122" y="28"/>
                    <a:pt x="92" y="33"/>
                    <a:pt x="62" y="33"/>
                  </a:cubicBezTo>
                  <a:cubicBezTo>
                    <a:pt x="45" y="33"/>
                    <a:pt x="30" y="31"/>
                    <a:pt x="14" y="28"/>
                  </a:cubicBezTo>
                  <a:lnTo>
                    <a:pt x="14" y="165"/>
                  </a:lnTo>
                  <a:close/>
                  <a:moveTo>
                    <a:pt x="62" y="184"/>
                  </a:moveTo>
                  <a:lnTo>
                    <a:pt x="62" y="184"/>
                  </a:lnTo>
                  <a:cubicBezTo>
                    <a:pt x="42" y="184"/>
                    <a:pt x="23" y="182"/>
                    <a:pt x="5" y="178"/>
                  </a:cubicBezTo>
                  <a:cubicBezTo>
                    <a:pt x="2" y="177"/>
                    <a:pt x="0" y="174"/>
                    <a:pt x="0" y="171"/>
                  </a:cubicBezTo>
                  <a:lnTo>
                    <a:pt x="0" y="19"/>
                  </a:lnTo>
                  <a:cubicBezTo>
                    <a:pt x="0" y="15"/>
                    <a:pt x="3" y="11"/>
                    <a:pt x="7" y="11"/>
                  </a:cubicBezTo>
                  <a:cubicBezTo>
                    <a:pt x="8" y="11"/>
                    <a:pt x="8" y="11"/>
                    <a:pt x="9" y="11"/>
                  </a:cubicBezTo>
                  <a:cubicBezTo>
                    <a:pt x="26" y="16"/>
                    <a:pt x="43" y="18"/>
                    <a:pt x="62" y="18"/>
                  </a:cubicBezTo>
                  <a:cubicBezTo>
                    <a:pt x="91" y="18"/>
                    <a:pt x="120" y="13"/>
                    <a:pt x="148" y="8"/>
                  </a:cubicBezTo>
                  <a:cubicBezTo>
                    <a:pt x="177" y="4"/>
                    <a:pt x="207" y="0"/>
                    <a:pt x="237" y="0"/>
                  </a:cubicBezTo>
                  <a:cubicBezTo>
                    <a:pt x="257" y="0"/>
                    <a:pt x="276" y="2"/>
                    <a:pt x="294" y="6"/>
                  </a:cubicBezTo>
                  <a:cubicBezTo>
                    <a:pt x="297" y="7"/>
                    <a:pt x="300" y="10"/>
                    <a:pt x="300" y="13"/>
                  </a:cubicBezTo>
                  <a:lnTo>
                    <a:pt x="300" y="165"/>
                  </a:lnTo>
                  <a:cubicBezTo>
                    <a:pt x="300" y="167"/>
                    <a:pt x="298" y="169"/>
                    <a:pt x="297" y="171"/>
                  </a:cubicBezTo>
                  <a:cubicBezTo>
                    <a:pt x="295" y="172"/>
                    <a:pt x="292" y="173"/>
                    <a:pt x="290" y="172"/>
                  </a:cubicBezTo>
                  <a:cubicBezTo>
                    <a:pt x="273" y="168"/>
                    <a:pt x="256" y="166"/>
                    <a:pt x="237" y="166"/>
                  </a:cubicBezTo>
                  <a:cubicBezTo>
                    <a:pt x="208" y="166"/>
                    <a:pt x="179" y="171"/>
                    <a:pt x="151" y="175"/>
                  </a:cubicBezTo>
                  <a:cubicBezTo>
                    <a:pt x="122" y="180"/>
                    <a:pt x="92" y="184"/>
                    <a:pt x="62" y="184"/>
                  </a:cubicBezTo>
                  <a:lnTo>
                    <a:pt x="62" y="1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ea typeface="+mn-ea"/>
                <a:cs typeface="+mn-cs"/>
              </a:endParaRPr>
            </a:p>
          </p:txBody>
        </p:sp>
      </p:grpSp>
      <p:sp>
        <p:nvSpPr>
          <p:cNvPr id="18" name="TextBox 17"/>
          <p:cNvSpPr txBox="1"/>
          <p:nvPr/>
        </p:nvSpPr>
        <p:spPr>
          <a:xfrm>
            <a:off x="5179315" y="6596604"/>
            <a:ext cx="1701257" cy="92333"/>
          </a:xfrm>
          <a:prstGeom prst="rect">
            <a:avLst/>
          </a:prstGeom>
          <a:noFill/>
        </p:spPr>
        <p:txBody>
          <a:bodyPr wrap="square" tIns="0" bIns="0" rtlCol="0">
            <a:spAutoFit/>
          </a:bodyPr>
          <a:lstStyle/>
          <a:p>
            <a:pPr marL="0" marR="0" lvl="0" indent="0" algn="l" defTabSz="914400" rtl="0" eaLnBrk="1" fontAlgn="auto" latinLnBrk="0" hangingPunct="1">
              <a:lnSpc>
                <a:spcPct val="100000"/>
              </a:lnSpc>
              <a:spcBef>
                <a:spcPts val="0"/>
              </a:spcBef>
              <a:spcAft>
                <a:spcPts val="400"/>
              </a:spcAft>
              <a:buClr>
                <a:srgbClr val="00A8F7"/>
              </a:buClr>
              <a:buSzTx/>
              <a:buFontTx/>
              <a:buNone/>
              <a:tabLst/>
              <a:defRPr/>
            </a:pPr>
            <a:r>
              <a:rPr kumimoji="0" lang="en-US" sz="600" b="0" i="0" u="none" strike="noStrike" kern="1200" cap="none" spc="0" normalizeH="0" baseline="0" noProof="0" dirty="0">
                <a:ln>
                  <a:noFill/>
                </a:ln>
                <a:solidFill>
                  <a:srgbClr val="8C9599"/>
                </a:solidFill>
                <a:effectLst/>
                <a:uLnTx/>
                <a:uFillTx/>
                <a:latin typeface="Arial"/>
                <a:ea typeface="+mn-ea"/>
                <a:cs typeface="Arial"/>
              </a:rPr>
              <a:t>9126768 5/19 19-12448 </a:t>
            </a:r>
            <a:endParaRPr kumimoji="0" lang="mr-IN" sz="600" b="0" i="0" u="none" strike="noStrike" kern="1200" cap="none" spc="0" normalizeH="0" baseline="0" noProof="0" dirty="0">
              <a:ln>
                <a:noFill/>
              </a:ln>
              <a:solidFill>
                <a:srgbClr val="8C9599"/>
              </a:solidFill>
              <a:effectLst/>
              <a:uLnTx/>
              <a:uFillTx/>
              <a:latin typeface="Arial"/>
              <a:ea typeface="+mn-ea"/>
              <a:cs typeface="Arial"/>
            </a:endParaRPr>
          </a:p>
        </p:txBody>
      </p:sp>
      <p:pic>
        <p:nvPicPr>
          <p:cNvPr id="12" name="Picture 11">
            <a:extLst>
              <a:ext uri="{FF2B5EF4-FFF2-40B4-BE49-F238E27FC236}">
                <a16:creationId xmlns:a16="http://schemas.microsoft.com/office/drawing/2014/main" id="{24C80457-8FFD-42C4-53A2-6F252E2D7195}"/>
              </a:ext>
            </a:extLst>
          </p:cNvPr>
          <p:cNvPicPr>
            <a:picLocks noChangeAspect="1"/>
          </p:cNvPicPr>
          <p:nvPr/>
        </p:nvPicPr>
        <p:blipFill>
          <a:blip r:embed="rId3"/>
          <a:stretch>
            <a:fillRect/>
          </a:stretch>
        </p:blipFill>
        <p:spPr>
          <a:xfrm>
            <a:off x="6556849" y="1185862"/>
            <a:ext cx="2371725" cy="4486275"/>
          </a:xfrm>
          <a:prstGeom prst="rect">
            <a:avLst/>
          </a:prstGeom>
        </p:spPr>
      </p:pic>
      <p:pic>
        <p:nvPicPr>
          <p:cNvPr id="14" name="Picture 13">
            <a:extLst>
              <a:ext uri="{FF2B5EF4-FFF2-40B4-BE49-F238E27FC236}">
                <a16:creationId xmlns:a16="http://schemas.microsoft.com/office/drawing/2014/main" id="{51C2F0ED-79FE-2421-B3CD-0197BA26970F}"/>
              </a:ext>
            </a:extLst>
          </p:cNvPr>
          <p:cNvPicPr>
            <a:picLocks noChangeAspect="1"/>
          </p:cNvPicPr>
          <p:nvPr/>
        </p:nvPicPr>
        <p:blipFill rotWithShape="1">
          <a:blip r:embed="rId4"/>
          <a:srcRect t="49071"/>
          <a:stretch/>
        </p:blipFill>
        <p:spPr>
          <a:xfrm>
            <a:off x="108548" y="2624455"/>
            <a:ext cx="2725208" cy="1933394"/>
          </a:xfrm>
          <a:prstGeom prst="rect">
            <a:avLst/>
          </a:prstGeom>
        </p:spPr>
      </p:pic>
      <p:pic>
        <p:nvPicPr>
          <p:cNvPr id="20" name="Picture 19">
            <a:extLst>
              <a:ext uri="{FF2B5EF4-FFF2-40B4-BE49-F238E27FC236}">
                <a16:creationId xmlns:a16="http://schemas.microsoft.com/office/drawing/2014/main" id="{BA1E2EAA-407D-8341-75FA-135C9FF7299A}"/>
              </a:ext>
            </a:extLst>
          </p:cNvPr>
          <p:cNvPicPr>
            <a:picLocks noChangeAspect="1"/>
          </p:cNvPicPr>
          <p:nvPr/>
        </p:nvPicPr>
        <p:blipFill>
          <a:blip r:embed="rId5"/>
          <a:stretch>
            <a:fillRect/>
          </a:stretch>
        </p:blipFill>
        <p:spPr>
          <a:xfrm>
            <a:off x="3152019" y="1166752"/>
            <a:ext cx="2836285" cy="2662888"/>
          </a:xfrm>
          <a:prstGeom prst="rect">
            <a:avLst/>
          </a:prstGeom>
        </p:spPr>
      </p:pic>
      <p:pic>
        <p:nvPicPr>
          <p:cNvPr id="22" name="Picture 21">
            <a:extLst>
              <a:ext uri="{FF2B5EF4-FFF2-40B4-BE49-F238E27FC236}">
                <a16:creationId xmlns:a16="http://schemas.microsoft.com/office/drawing/2014/main" id="{54FE2775-0A1F-494C-6CAC-4A367FC9075B}"/>
              </a:ext>
            </a:extLst>
          </p:cNvPr>
          <p:cNvPicPr>
            <a:picLocks noChangeAspect="1"/>
          </p:cNvPicPr>
          <p:nvPr/>
        </p:nvPicPr>
        <p:blipFill rotWithShape="1">
          <a:blip r:embed="rId6"/>
          <a:srcRect b="55594"/>
          <a:stretch/>
        </p:blipFill>
        <p:spPr>
          <a:xfrm>
            <a:off x="134955" y="4606397"/>
            <a:ext cx="2725208" cy="1414692"/>
          </a:xfrm>
          <a:prstGeom prst="rect">
            <a:avLst/>
          </a:prstGeom>
        </p:spPr>
      </p:pic>
      <p:pic>
        <p:nvPicPr>
          <p:cNvPr id="23" name="Picture 22">
            <a:extLst>
              <a:ext uri="{FF2B5EF4-FFF2-40B4-BE49-F238E27FC236}">
                <a16:creationId xmlns:a16="http://schemas.microsoft.com/office/drawing/2014/main" id="{0E1E262B-E1FE-B473-9901-5C01BA02F780}"/>
              </a:ext>
            </a:extLst>
          </p:cNvPr>
          <p:cNvPicPr>
            <a:picLocks noChangeAspect="1"/>
          </p:cNvPicPr>
          <p:nvPr/>
        </p:nvPicPr>
        <p:blipFill rotWithShape="1">
          <a:blip r:embed="rId4"/>
          <a:srcRect b="54631"/>
          <a:stretch/>
        </p:blipFill>
        <p:spPr>
          <a:xfrm>
            <a:off x="108548" y="775864"/>
            <a:ext cx="2725208" cy="1722332"/>
          </a:xfrm>
          <a:prstGeom prst="rect">
            <a:avLst/>
          </a:prstGeom>
        </p:spPr>
      </p:pic>
      <p:pic>
        <p:nvPicPr>
          <p:cNvPr id="25" name="Picture 24">
            <a:extLst>
              <a:ext uri="{FF2B5EF4-FFF2-40B4-BE49-F238E27FC236}">
                <a16:creationId xmlns:a16="http://schemas.microsoft.com/office/drawing/2014/main" id="{F7A9DD74-CE5C-AB7F-65DD-E05079DC0BBD}"/>
              </a:ext>
            </a:extLst>
          </p:cNvPr>
          <p:cNvPicPr>
            <a:picLocks noChangeAspect="1"/>
          </p:cNvPicPr>
          <p:nvPr/>
        </p:nvPicPr>
        <p:blipFill rotWithShape="1">
          <a:blip r:embed="rId6"/>
          <a:srcRect t="47734"/>
          <a:stretch/>
        </p:blipFill>
        <p:spPr>
          <a:xfrm>
            <a:off x="3209394" y="4007038"/>
            <a:ext cx="2725208" cy="1665099"/>
          </a:xfrm>
          <a:prstGeom prst="rect">
            <a:avLst/>
          </a:prstGeom>
        </p:spPr>
      </p:pic>
    </p:spTree>
    <p:extLst>
      <p:ext uri="{BB962C8B-B14F-4D97-AF65-F5344CB8AC3E}">
        <p14:creationId xmlns:p14="http://schemas.microsoft.com/office/powerpoint/2010/main" val="26302993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18" y="154046"/>
            <a:ext cx="8324232" cy="617182"/>
          </a:xfrm>
        </p:spPr>
        <p:txBody>
          <a:bodyPr>
            <a:normAutofit fontScale="90000"/>
          </a:bodyPr>
          <a:lstStyle/>
          <a:p>
            <a:pPr algn="l"/>
            <a:r>
              <a:rPr lang="en-US" dirty="0">
                <a:solidFill>
                  <a:srgbClr val="2F5597"/>
                </a:solidFill>
              </a:rPr>
              <a:t>See a doctor wherever, whenever.</a:t>
            </a:r>
          </a:p>
        </p:txBody>
      </p:sp>
      <p:sp>
        <p:nvSpPr>
          <p:cNvPr id="18" name="TextBox 17"/>
          <p:cNvSpPr txBox="1"/>
          <p:nvPr/>
        </p:nvSpPr>
        <p:spPr>
          <a:xfrm>
            <a:off x="5179315" y="6596604"/>
            <a:ext cx="1701257" cy="92333"/>
          </a:xfrm>
          <a:prstGeom prst="rect">
            <a:avLst/>
          </a:prstGeom>
          <a:noFill/>
        </p:spPr>
        <p:txBody>
          <a:bodyPr wrap="square" tIns="0" bIns="0" rtlCol="0">
            <a:spAutoFit/>
          </a:bodyPr>
          <a:lstStyle/>
          <a:p>
            <a:pPr marL="0" marR="0" lvl="0" indent="0" algn="l" defTabSz="685800" rtl="0" eaLnBrk="1" fontAlgn="auto" latinLnBrk="0" hangingPunct="1">
              <a:lnSpc>
                <a:spcPct val="100000"/>
              </a:lnSpc>
              <a:spcBef>
                <a:spcPts val="0"/>
              </a:spcBef>
              <a:spcAft>
                <a:spcPts val="400"/>
              </a:spcAft>
              <a:buClr>
                <a:srgbClr val="99E5EE"/>
              </a:buClr>
              <a:buSzTx/>
              <a:buFontTx/>
              <a:buNone/>
              <a:tabLst/>
              <a:defRPr/>
            </a:pPr>
            <a:r>
              <a:rPr kumimoji="0" lang="en-US" sz="600" b="0" i="0" u="none" strike="noStrike" kern="1200" cap="none" spc="0" normalizeH="0" baseline="0" noProof="0" dirty="0">
                <a:ln>
                  <a:noFill/>
                </a:ln>
                <a:solidFill>
                  <a:srgbClr val="002477"/>
                </a:solidFill>
                <a:effectLst/>
                <a:uLnTx/>
                <a:uFillTx/>
                <a:latin typeface="Arial"/>
                <a:ea typeface="+mn-ea"/>
                <a:cs typeface="Arial"/>
              </a:rPr>
              <a:t>9126768 5/19 19-12448 </a:t>
            </a:r>
            <a:endParaRPr kumimoji="0" lang="mr-IN" sz="600" b="0" i="0" u="none" strike="noStrike" kern="1200" cap="none" spc="0" normalizeH="0" baseline="0" noProof="0" dirty="0">
              <a:ln>
                <a:noFill/>
              </a:ln>
              <a:solidFill>
                <a:srgbClr val="002477"/>
              </a:solidFill>
              <a:effectLst/>
              <a:uLnTx/>
              <a:uFillTx/>
              <a:latin typeface="Arial"/>
              <a:ea typeface="+mn-ea"/>
              <a:cs typeface="Arial"/>
            </a:endParaRPr>
          </a:p>
        </p:txBody>
      </p:sp>
      <p:sp>
        <p:nvSpPr>
          <p:cNvPr id="16" name="TextBox 15">
            <a:extLst>
              <a:ext uri="{FF2B5EF4-FFF2-40B4-BE49-F238E27FC236}">
                <a16:creationId xmlns:a16="http://schemas.microsoft.com/office/drawing/2014/main" id="{B65020EB-5940-4E57-8F76-B80AE0C4EB5F}"/>
              </a:ext>
            </a:extLst>
          </p:cNvPr>
          <p:cNvSpPr txBox="1"/>
          <p:nvPr/>
        </p:nvSpPr>
        <p:spPr>
          <a:xfrm>
            <a:off x="744220" y="6603773"/>
            <a:ext cx="5842000" cy="9233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8C9599"/>
                </a:solidFill>
                <a:effectLst/>
                <a:uLnTx/>
                <a:uFillTx/>
                <a:latin typeface="Arial"/>
                <a:ea typeface="+mn-ea"/>
                <a:cs typeface="Arial"/>
              </a:rPr>
              <a:t>Proprietary information of UnitedHealth Group. Do not distribute or reproduce without express permission of UnitedHealth Group.</a:t>
            </a:r>
          </a:p>
        </p:txBody>
      </p:sp>
      <p:pic>
        <p:nvPicPr>
          <p:cNvPr id="11" name="Picture 10">
            <a:extLst>
              <a:ext uri="{FF2B5EF4-FFF2-40B4-BE49-F238E27FC236}">
                <a16:creationId xmlns:a16="http://schemas.microsoft.com/office/drawing/2014/main" id="{CB209987-6FCF-16CE-0385-653FFF72BAD4}"/>
              </a:ext>
            </a:extLst>
          </p:cNvPr>
          <p:cNvPicPr>
            <a:picLocks noChangeAspect="1"/>
          </p:cNvPicPr>
          <p:nvPr/>
        </p:nvPicPr>
        <p:blipFill>
          <a:blip r:embed="rId3"/>
          <a:stretch>
            <a:fillRect/>
          </a:stretch>
        </p:blipFill>
        <p:spPr>
          <a:xfrm>
            <a:off x="335182" y="778397"/>
            <a:ext cx="5694761" cy="790575"/>
          </a:xfrm>
          <a:prstGeom prst="rect">
            <a:avLst/>
          </a:prstGeom>
        </p:spPr>
      </p:pic>
      <p:pic>
        <p:nvPicPr>
          <p:cNvPr id="13" name="Picture 12">
            <a:extLst>
              <a:ext uri="{FF2B5EF4-FFF2-40B4-BE49-F238E27FC236}">
                <a16:creationId xmlns:a16="http://schemas.microsoft.com/office/drawing/2014/main" id="{A85E97A7-E8EC-7E4F-349B-D1CD2568A581}"/>
              </a:ext>
            </a:extLst>
          </p:cNvPr>
          <p:cNvPicPr>
            <a:picLocks noChangeAspect="1"/>
          </p:cNvPicPr>
          <p:nvPr/>
        </p:nvPicPr>
        <p:blipFill>
          <a:blip r:embed="rId4"/>
          <a:stretch>
            <a:fillRect/>
          </a:stretch>
        </p:blipFill>
        <p:spPr>
          <a:xfrm>
            <a:off x="1533525" y="5101553"/>
            <a:ext cx="6076950" cy="1047750"/>
          </a:xfrm>
          <a:prstGeom prst="rect">
            <a:avLst/>
          </a:prstGeom>
        </p:spPr>
      </p:pic>
      <p:pic>
        <p:nvPicPr>
          <p:cNvPr id="17" name="Picture 16">
            <a:extLst>
              <a:ext uri="{FF2B5EF4-FFF2-40B4-BE49-F238E27FC236}">
                <a16:creationId xmlns:a16="http://schemas.microsoft.com/office/drawing/2014/main" id="{9402969F-19FF-0AFB-B180-C3745EFECAAE}"/>
              </a:ext>
            </a:extLst>
          </p:cNvPr>
          <p:cNvPicPr>
            <a:picLocks noChangeAspect="1"/>
          </p:cNvPicPr>
          <p:nvPr/>
        </p:nvPicPr>
        <p:blipFill>
          <a:blip r:embed="rId5"/>
          <a:stretch>
            <a:fillRect/>
          </a:stretch>
        </p:blipFill>
        <p:spPr>
          <a:xfrm>
            <a:off x="1214437" y="1782687"/>
            <a:ext cx="6715125" cy="3105150"/>
          </a:xfrm>
          <a:prstGeom prst="rect">
            <a:avLst/>
          </a:prstGeom>
        </p:spPr>
      </p:pic>
      <p:pic>
        <p:nvPicPr>
          <p:cNvPr id="19" name="Picture 18">
            <a:extLst>
              <a:ext uri="{FF2B5EF4-FFF2-40B4-BE49-F238E27FC236}">
                <a16:creationId xmlns:a16="http://schemas.microsoft.com/office/drawing/2014/main" id="{66C3C987-5C95-CA1C-B1A0-67E65DFFF1FE}"/>
              </a:ext>
            </a:extLst>
          </p:cNvPr>
          <p:cNvPicPr>
            <a:picLocks noChangeAspect="1"/>
          </p:cNvPicPr>
          <p:nvPr/>
        </p:nvPicPr>
        <p:blipFill>
          <a:blip r:embed="rId6"/>
          <a:stretch>
            <a:fillRect/>
          </a:stretch>
        </p:blipFill>
        <p:spPr>
          <a:xfrm>
            <a:off x="6412131" y="708920"/>
            <a:ext cx="2396687" cy="920275"/>
          </a:xfrm>
          <a:prstGeom prst="rect">
            <a:avLst/>
          </a:prstGeom>
        </p:spPr>
      </p:pic>
    </p:spTree>
    <p:extLst>
      <p:ext uri="{BB962C8B-B14F-4D97-AF65-F5344CB8AC3E}">
        <p14:creationId xmlns:p14="http://schemas.microsoft.com/office/powerpoint/2010/main" val="35563059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545-F5E6-4006-882A-9E93CA778AA6}"/>
              </a:ext>
            </a:extLst>
          </p:cNvPr>
          <p:cNvSpPr>
            <a:spLocks noGrp="1"/>
          </p:cNvSpPr>
          <p:nvPr>
            <p:ph type="title"/>
          </p:nvPr>
        </p:nvSpPr>
        <p:spPr/>
        <p:txBody>
          <a:bodyPr/>
          <a:lstStyle/>
          <a:p>
            <a:r>
              <a:rPr lang="en-US" b="1" dirty="0">
                <a:solidFill>
                  <a:schemeClr val="tx2"/>
                </a:solidFill>
              </a:rPr>
              <a:t>Lark Diabetes Prevention Program</a:t>
            </a:r>
          </a:p>
        </p:txBody>
      </p:sp>
      <p:sp>
        <p:nvSpPr>
          <p:cNvPr id="5" name="TextBox 4">
            <a:extLst>
              <a:ext uri="{FF2B5EF4-FFF2-40B4-BE49-F238E27FC236}">
                <a16:creationId xmlns:a16="http://schemas.microsoft.com/office/drawing/2014/main" id="{1C91F5C9-424C-CCB6-A944-45E1285682CD}"/>
              </a:ext>
            </a:extLst>
          </p:cNvPr>
          <p:cNvSpPr txBox="1"/>
          <p:nvPr/>
        </p:nvSpPr>
        <p:spPr>
          <a:xfrm>
            <a:off x="838200" y="1079980"/>
            <a:ext cx="7620000" cy="5139099"/>
          </a:xfrm>
          <a:prstGeom prst="rect">
            <a:avLst/>
          </a:prstGeom>
          <a:noFill/>
        </p:spPr>
        <p:txBody>
          <a:bodyPr wrap="square" rtlCol="0">
            <a:spAutoFit/>
          </a:bodyPr>
          <a:lstStyle/>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The Lark Diabetes Prevention Program is an all-digital app that can help you lose weight and lower your risk of developing Type 2 Diabetes. </a:t>
            </a: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The program is customized based on your lifestyle and you will receive 24/7 coaching to provide you with tools for healthier habits to reduce your risk. </a:t>
            </a:r>
            <a:r>
              <a:rPr kumimoji="0" lang="en-US" sz="2000" b="0" i="0" u="none" strike="noStrike" kern="1400" cap="none" spc="0" normalizeH="0" baseline="0" noProof="0" dirty="0">
                <a:ln>
                  <a:noFill/>
                </a:ln>
                <a:solidFill>
                  <a:srgbClr val="C00000"/>
                </a:solidFill>
                <a:effectLst/>
                <a:uLnTx/>
                <a:uFillTx/>
                <a:latin typeface="Franklin Gothic Medium" panose="020B0603020102020204" pitchFamily="34" charset="0"/>
                <a:ea typeface="+mn-ea"/>
                <a:cs typeface="+mn-cs"/>
              </a:rPr>
              <a:t>Lark is offered to qualifying CEBCO members at no charge! </a:t>
            </a:r>
            <a:endParaRPr kumimoji="0" lang="en-US" sz="2000" b="0" i="0" u="none" strike="noStrike" kern="1400" cap="none" spc="0" normalizeH="0" baseline="0" noProof="0" dirty="0">
              <a:ln>
                <a:noFill/>
              </a:ln>
              <a:solidFill>
                <a:srgbClr val="4472C4">
                  <a:lumMod val="50000"/>
                </a:srgbClr>
              </a:solidFill>
              <a:effectLst/>
              <a:uLnTx/>
              <a:uFillTx/>
              <a:latin typeface="Franklin Gothic Medium" panose="020B060302010202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After enrolling, members will receive a </a:t>
            </a:r>
            <a:r>
              <a:rPr kumimoji="0" lang="en-US" sz="2000" b="0" i="0" u="none" strike="noStrike" kern="1400" cap="none" spc="0" normalizeH="0" baseline="0" noProof="0" dirty="0">
                <a:ln>
                  <a:noFill/>
                </a:ln>
                <a:solidFill>
                  <a:srgbClr val="C00000"/>
                </a:solidFill>
                <a:effectLst/>
                <a:uLnTx/>
                <a:uFillTx/>
                <a:latin typeface="Franklin Gothic Medium" panose="020B0603020102020204" pitchFamily="34" charset="0"/>
                <a:ea typeface="+mn-ea"/>
                <a:cs typeface="+mn-cs"/>
              </a:rPr>
              <a:t>free</a:t>
            </a:r>
            <a:r>
              <a:rPr kumimoji="0" lang="en-US" sz="2000" b="0" i="0" u="none" strike="noStrike" kern="1400" cap="none" spc="0" normalizeH="0" baseline="0" noProof="0" dirty="0">
                <a:ln>
                  <a:noFill/>
                </a:ln>
                <a:solidFill>
                  <a:srgbClr val="4472C4">
                    <a:lumMod val="50000"/>
                  </a:srgbClr>
                </a:solidFill>
                <a:effectLst/>
                <a:uLnTx/>
                <a:uFillTx/>
                <a:latin typeface="Franklin Gothic Medium" panose="020B0603020102020204" pitchFamily="34" charset="0"/>
                <a:ea typeface="+mn-ea"/>
                <a:cs typeface="+mn-cs"/>
              </a:rPr>
              <a:t> </a:t>
            </a: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smart scale and a </a:t>
            </a:r>
            <a:r>
              <a:rPr kumimoji="0" lang="en-US" sz="2000" b="0" i="0" u="none" strike="noStrike" kern="1400" cap="none" spc="0" normalizeH="0" baseline="0" noProof="0" dirty="0">
                <a:ln>
                  <a:noFill/>
                </a:ln>
                <a:solidFill>
                  <a:srgbClr val="C00000"/>
                </a:solidFill>
                <a:effectLst/>
                <a:uLnTx/>
                <a:uFillTx/>
                <a:latin typeface="Franklin Gothic Medium" panose="020B0603020102020204" pitchFamily="34" charset="0"/>
                <a:ea typeface="+mn-ea"/>
                <a:cs typeface="+mn-cs"/>
              </a:rPr>
              <a:t>free</a:t>
            </a: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 Fitbit2 that links with the Lark app</a:t>
            </a:r>
            <a:r>
              <a:rPr kumimoji="0" lang="en-US" sz="2000" b="1"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to aid in their success. </a:t>
            </a:r>
            <a:endParaRPr kumimoji="0" lang="en-US" sz="2000" b="0" i="0" u="none" strike="noStrike" kern="1400" cap="none" spc="0" normalizeH="0" baseline="0" noProof="0" dirty="0">
              <a:ln>
                <a:noFill/>
              </a:ln>
              <a:solidFill>
                <a:srgbClr val="4472C4">
                  <a:lumMod val="50000"/>
                </a:srgbClr>
              </a:solidFill>
              <a:effectLst/>
              <a:uLnTx/>
              <a:uFillTx/>
              <a:latin typeface="Franklin Gothic Medium" panose="020B060302010202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Go to </a:t>
            </a:r>
            <a:r>
              <a:rPr kumimoji="0" lang="en-US" sz="2000" b="0" i="0" u="none" strike="noStrike" kern="1400" cap="none" spc="0" normalizeH="0" baseline="0" noProof="0" dirty="0">
                <a:ln>
                  <a:noFill/>
                </a:ln>
                <a:solidFill>
                  <a:srgbClr val="4472C4"/>
                </a:solidFill>
                <a:effectLst/>
                <a:uLnTx/>
                <a:uFillTx/>
                <a:latin typeface="Franklin Gothic Medium" panose="020B0603020102020204" pitchFamily="34" charset="0"/>
                <a:ea typeface="+mn-ea"/>
                <a:cs typeface="+mn-cs"/>
              </a:rPr>
              <a:t>lark.com/anthem</a:t>
            </a:r>
            <a:r>
              <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 to take the one-minute survey to see if you qualify.</a:t>
            </a:r>
          </a:p>
          <a:p>
            <a:pPr marL="0" marR="0" lvl="0" indent="0" algn="l" defTabSz="457200" rtl="0" eaLnBrk="1" fontAlgn="auto" latinLnBrk="0" hangingPunct="1">
              <a:lnSpc>
                <a:spcPct val="119000"/>
              </a:lnSpc>
              <a:spcBef>
                <a:spcPts val="0"/>
              </a:spcBef>
              <a:spcAft>
                <a:spcPts val="600"/>
              </a:spcAft>
              <a:buClrTx/>
              <a:buSzTx/>
              <a:buFontTx/>
              <a:buNone/>
              <a:tabLst/>
              <a:defRPr/>
            </a:pPr>
            <a:endParaRPr kumimoji="0" lang="en-US" sz="20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prstClr val="black"/>
                </a:solidFill>
                <a:effectLst/>
                <a:uLnTx/>
                <a:uFillTx/>
                <a:latin typeface="Franklin Gothic Medium" panose="020B0603020102020204" pitchFamily="34" charset="0"/>
                <a:ea typeface="+mn-ea"/>
                <a:cs typeface="+mn-cs"/>
              </a:rPr>
              <a:t>Available dependents 18+ years of age.</a:t>
            </a:r>
          </a:p>
        </p:txBody>
      </p:sp>
      <p:pic>
        <p:nvPicPr>
          <p:cNvPr id="7" name="Picture 6" descr="Red apple on blue weighing scale">
            <a:extLst>
              <a:ext uri="{FF2B5EF4-FFF2-40B4-BE49-F238E27FC236}">
                <a16:creationId xmlns:a16="http://schemas.microsoft.com/office/drawing/2014/main" id="{C5A28AC6-ADEF-F81D-21DC-6A679C58F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3704" y="5019606"/>
            <a:ext cx="2465199" cy="1645920"/>
          </a:xfrm>
          <a:prstGeom prst="rect">
            <a:avLst/>
          </a:prstGeom>
        </p:spPr>
      </p:pic>
      <p:sp>
        <p:nvSpPr>
          <p:cNvPr id="4" name="TextBox 3">
            <a:extLst>
              <a:ext uri="{FF2B5EF4-FFF2-40B4-BE49-F238E27FC236}">
                <a16:creationId xmlns:a16="http://schemas.microsoft.com/office/drawing/2014/main" id="{81A4D522-C502-E1C6-077E-02159DC797DD}"/>
              </a:ext>
            </a:extLst>
          </p:cNvPr>
          <p:cNvSpPr txBox="1"/>
          <p:nvPr/>
        </p:nvSpPr>
        <p:spPr>
          <a:xfrm>
            <a:off x="228600" y="6477000"/>
            <a:ext cx="4876800" cy="246221"/>
          </a:xfrm>
          <a:prstGeom prst="rect">
            <a:avLst/>
          </a:prstGeom>
          <a:noFill/>
        </p:spPr>
        <p:txBody>
          <a:bodyPr wrap="square" rtlCol="0">
            <a:spAutoFit/>
          </a:bodyPr>
          <a:lstStyle/>
          <a:p>
            <a:r>
              <a:rPr lang="en-US" sz="1000" dirty="0"/>
              <a:t>Additional Anthem Benefits must be enrolled in medical to be eligible</a:t>
            </a:r>
          </a:p>
        </p:txBody>
      </p:sp>
    </p:spTree>
    <p:extLst>
      <p:ext uri="{BB962C8B-B14F-4D97-AF65-F5344CB8AC3E}">
        <p14:creationId xmlns:p14="http://schemas.microsoft.com/office/powerpoint/2010/main" val="18861855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C282-D98A-D08A-2FCE-DB3980CD3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AF2A2-88BA-2F4A-542B-E1F8DBD786A7}"/>
              </a:ext>
            </a:extLst>
          </p:cNvPr>
          <p:cNvSpPr>
            <a:spLocks noGrp="1"/>
          </p:cNvSpPr>
          <p:nvPr>
            <p:ph type="title"/>
          </p:nvPr>
        </p:nvSpPr>
        <p:spPr>
          <a:xfrm>
            <a:off x="374914" y="152400"/>
            <a:ext cx="8322099" cy="927580"/>
          </a:xfrm>
        </p:spPr>
        <p:txBody>
          <a:bodyPr/>
          <a:lstStyle/>
          <a:p>
            <a:r>
              <a:rPr lang="en-US" b="1" dirty="0">
                <a:solidFill>
                  <a:schemeClr val="tx2"/>
                </a:solidFill>
              </a:rPr>
              <a:t>SWORD Program</a:t>
            </a:r>
          </a:p>
        </p:txBody>
      </p:sp>
      <p:pic>
        <p:nvPicPr>
          <p:cNvPr id="4" name="Picture 3">
            <a:extLst>
              <a:ext uri="{FF2B5EF4-FFF2-40B4-BE49-F238E27FC236}">
                <a16:creationId xmlns:a16="http://schemas.microsoft.com/office/drawing/2014/main" id="{DC40E45F-A6AC-EBA5-6E21-6625AC3D8454}"/>
              </a:ext>
            </a:extLst>
          </p:cNvPr>
          <p:cNvPicPr>
            <a:picLocks noChangeAspect="1"/>
          </p:cNvPicPr>
          <p:nvPr/>
        </p:nvPicPr>
        <p:blipFill>
          <a:blip r:embed="rId3"/>
          <a:stretch>
            <a:fillRect/>
          </a:stretch>
        </p:blipFill>
        <p:spPr>
          <a:xfrm>
            <a:off x="1709338" y="762000"/>
            <a:ext cx="5725324" cy="5638800"/>
          </a:xfrm>
          <a:prstGeom prst="rect">
            <a:avLst/>
          </a:prstGeom>
        </p:spPr>
      </p:pic>
      <p:sp>
        <p:nvSpPr>
          <p:cNvPr id="3" name="TextBox 2">
            <a:extLst>
              <a:ext uri="{FF2B5EF4-FFF2-40B4-BE49-F238E27FC236}">
                <a16:creationId xmlns:a16="http://schemas.microsoft.com/office/drawing/2014/main" id="{5A3F9D96-AB1A-28A5-77CC-A23F6AA8AE80}"/>
              </a:ext>
            </a:extLst>
          </p:cNvPr>
          <p:cNvSpPr txBox="1"/>
          <p:nvPr/>
        </p:nvSpPr>
        <p:spPr>
          <a:xfrm>
            <a:off x="374914" y="6553200"/>
            <a:ext cx="6330686" cy="246221"/>
          </a:xfrm>
          <a:prstGeom prst="rect">
            <a:avLst/>
          </a:prstGeom>
          <a:noFill/>
        </p:spPr>
        <p:txBody>
          <a:bodyPr wrap="square" rtlCol="0">
            <a:spAutoFit/>
          </a:bodyPr>
          <a:lstStyle/>
          <a:p>
            <a:r>
              <a:rPr lang="en-US" sz="1000" dirty="0"/>
              <a:t>Additional Anthem Benefits must be enrolled in medical to be eligible</a:t>
            </a:r>
          </a:p>
        </p:txBody>
      </p:sp>
    </p:spTree>
    <p:extLst>
      <p:ext uri="{BB962C8B-B14F-4D97-AF65-F5344CB8AC3E}">
        <p14:creationId xmlns:p14="http://schemas.microsoft.com/office/powerpoint/2010/main" val="28082241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0DDC7-7D46-4F4B-B3B1-F6D24AC9891B}"/>
              </a:ext>
            </a:extLst>
          </p:cNvPr>
          <p:cNvSpPr>
            <a:spLocks noGrp="1"/>
          </p:cNvSpPr>
          <p:nvPr>
            <p:ph idx="1"/>
          </p:nvPr>
        </p:nvSpPr>
        <p:spPr/>
        <p:txBody>
          <a:bodyPr>
            <a:normAutofit/>
          </a:bodyPr>
          <a:lstStyle/>
          <a:p>
            <a:r>
              <a:rPr lang="en-US" sz="2800" dirty="0"/>
              <a:t>The 2026 Benefit Open Enrollment Period is Tuesday, October 21</a:t>
            </a:r>
            <a:r>
              <a:rPr lang="en-US" sz="2800" baseline="30000" dirty="0"/>
              <a:t>st</a:t>
            </a:r>
            <a:r>
              <a:rPr lang="en-US" sz="2800" dirty="0"/>
              <a:t> – Monday, November 3rd</a:t>
            </a:r>
          </a:p>
          <a:p>
            <a:r>
              <a:rPr lang="en-US" sz="2800" dirty="0"/>
              <a:t>All benefit elections and changes will take effect 01/01/2026</a:t>
            </a:r>
          </a:p>
          <a:p>
            <a:r>
              <a:rPr lang="en-US" sz="2800" dirty="0"/>
              <a:t>All payroll deductions will begin January 9th</a:t>
            </a:r>
          </a:p>
          <a:p>
            <a:r>
              <a:rPr lang="en-US" sz="2800" dirty="0"/>
              <a:t>The deadline to enroll is November 3</a:t>
            </a:r>
            <a:r>
              <a:rPr lang="en-US" sz="2800" baseline="30000" dirty="0"/>
              <a:t>rd</a:t>
            </a:r>
            <a:endParaRPr lang="en-US" sz="2800" dirty="0"/>
          </a:p>
          <a:p>
            <a:endParaRPr lang="en-US" sz="2800" dirty="0"/>
          </a:p>
        </p:txBody>
      </p:sp>
      <p:sp>
        <p:nvSpPr>
          <p:cNvPr id="2" name="Title 1"/>
          <p:cNvSpPr>
            <a:spLocks noGrp="1"/>
          </p:cNvSpPr>
          <p:nvPr>
            <p:ph type="title"/>
          </p:nvPr>
        </p:nvSpPr>
        <p:spPr/>
        <p:txBody>
          <a:bodyPr>
            <a:normAutofit fontScale="90000"/>
          </a:bodyPr>
          <a:lstStyle/>
          <a:p>
            <a:r>
              <a:rPr lang="en-US"/>
              <a:t>Key Information</a:t>
            </a:r>
          </a:p>
        </p:txBody>
      </p:sp>
    </p:spTree>
    <p:extLst>
      <p:ext uri="{BB962C8B-B14F-4D97-AF65-F5344CB8AC3E}">
        <p14:creationId xmlns:p14="http://schemas.microsoft.com/office/powerpoint/2010/main" val="18944978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F85CA-5DBE-9669-FE42-299D3D0FF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F2BF4-DB04-0FD5-934B-11AE5AE43FB4}"/>
              </a:ext>
            </a:extLst>
          </p:cNvPr>
          <p:cNvSpPr>
            <a:spLocks noGrp="1"/>
          </p:cNvSpPr>
          <p:nvPr>
            <p:ph type="title"/>
          </p:nvPr>
        </p:nvSpPr>
        <p:spPr>
          <a:xfrm>
            <a:off x="374914" y="0"/>
            <a:ext cx="8322099" cy="1079980"/>
          </a:xfrm>
        </p:spPr>
        <p:txBody>
          <a:bodyPr/>
          <a:lstStyle/>
          <a:p>
            <a:r>
              <a:rPr lang="en-US" b="1" dirty="0">
                <a:solidFill>
                  <a:schemeClr val="tx2"/>
                </a:solidFill>
              </a:rPr>
              <a:t>Bloom</a:t>
            </a:r>
          </a:p>
        </p:txBody>
      </p:sp>
      <p:pic>
        <p:nvPicPr>
          <p:cNvPr id="5" name="Picture 4">
            <a:extLst>
              <a:ext uri="{FF2B5EF4-FFF2-40B4-BE49-F238E27FC236}">
                <a16:creationId xmlns:a16="http://schemas.microsoft.com/office/drawing/2014/main" id="{C4096D47-7289-B058-0F6D-2DB816F87D69}"/>
              </a:ext>
            </a:extLst>
          </p:cNvPr>
          <p:cNvPicPr>
            <a:picLocks noChangeAspect="1"/>
          </p:cNvPicPr>
          <p:nvPr/>
        </p:nvPicPr>
        <p:blipFill>
          <a:blip r:embed="rId3"/>
          <a:stretch>
            <a:fillRect/>
          </a:stretch>
        </p:blipFill>
        <p:spPr>
          <a:xfrm>
            <a:off x="1752599" y="533400"/>
            <a:ext cx="5410201" cy="5791200"/>
          </a:xfrm>
          <a:prstGeom prst="rect">
            <a:avLst/>
          </a:prstGeom>
        </p:spPr>
      </p:pic>
      <p:sp>
        <p:nvSpPr>
          <p:cNvPr id="3" name="TextBox 2">
            <a:extLst>
              <a:ext uri="{FF2B5EF4-FFF2-40B4-BE49-F238E27FC236}">
                <a16:creationId xmlns:a16="http://schemas.microsoft.com/office/drawing/2014/main" id="{60FBABCD-8845-6AC1-415C-BF2A458B039E}"/>
              </a:ext>
            </a:extLst>
          </p:cNvPr>
          <p:cNvSpPr txBox="1"/>
          <p:nvPr/>
        </p:nvSpPr>
        <p:spPr>
          <a:xfrm>
            <a:off x="446987" y="6553200"/>
            <a:ext cx="5191813" cy="523220"/>
          </a:xfrm>
          <a:prstGeom prst="rect">
            <a:avLst/>
          </a:prstGeom>
          <a:noFill/>
        </p:spPr>
        <p:txBody>
          <a:bodyPr wrap="square" rtlCol="0">
            <a:spAutoFit/>
          </a:bodyPr>
          <a:lstStyle/>
          <a:p>
            <a:r>
              <a:rPr lang="en-US" sz="1000" dirty="0"/>
              <a:t>Additional Anthem Benefits must be enrolled in medical to be eligible</a:t>
            </a:r>
          </a:p>
          <a:p>
            <a:endParaRPr lang="en-US" dirty="0"/>
          </a:p>
        </p:txBody>
      </p:sp>
    </p:spTree>
    <p:extLst>
      <p:ext uri="{BB962C8B-B14F-4D97-AF65-F5344CB8AC3E}">
        <p14:creationId xmlns:p14="http://schemas.microsoft.com/office/powerpoint/2010/main" val="35332558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37" y="8533"/>
            <a:ext cx="8657963" cy="1325563"/>
          </a:xfrm>
        </p:spPr>
        <p:txBody>
          <a:bodyPr>
            <a:normAutofit/>
          </a:bodyPr>
          <a:lstStyle/>
          <a:p>
            <a:r>
              <a:rPr lang="en-US" dirty="0">
                <a:solidFill>
                  <a:srgbClr val="2F5597"/>
                </a:solidFill>
              </a:rPr>
              <a:t>SmartShopper</a:t>
            </a:r>
          </a:p>
        </p:txBody>
      </p:sp>
      <p:grpSp>
        <p:nvGrpSpPr>
          <p:cNvPr id="3" name="Group 2">
            <a:extLst>
              <a:ext uri="{C183D7F6-B498-43B3-948B-1728B52AA6E4}">
                <adec:decorative xmlns:adec="http://schemas.microsoft.com/office/drawing/2017/decorative" xmlns="" val="1"/>
              </a:ext>
            </a:extLst>
          </p:cNvPr>
          <p:cNvGrpSpPr/>
          <p:nvPr/>
        </p:nvGrpSpPr>
        <p:grpSpPr>
          <a:xfrm>
            <a:off x="848897" y="5318980"/>
            <a:ext cx="367111" cy="228600"/>
            <a:chOff x="3996848" y="3631885"/>
            <a:chExt cx="442679" cy="275656"/>
          </a:xfrm>
          <a:solidFill>
            <a:srgbClr val="FFFFFF"/>
          </a:solidFill>
        </p:grpSpPr>
        <p:sp>
          <p:nvSpPr>
            <p:cNvPr id="30" name="Freeform 15"/>
            <p:cNvSpPr>
              <a:spLocks noEditPoints="1"/>
            </p:cNvSpPr>
            <p:nvPr/>
          </p:nvSpPr>
          <p:spPr bwMode="auto">
            <a:xfrm>
              <a:off x="4167945" y="3688917"/>
              <a:ext cx="99128" cy="164307"/>
            </a:xfrm>
            <a:custGeom>
              <a:avLst/>
              <a:gdLst>
                <a:gd name="T0" fmla="*/ 37 w 67"/>
                <a:gd name="T1" fmla="*/ 86 h 110"/>
                <a:gd name="T2" fmla="*/ 37 w 67"/>
                <a:gd name="T3" fmla="*/ 86 h 110"/>
                <a:gd name="T4" fmla="*/ 50 w 67"/>
                <a:gd name="T5" fmla="*/ 74 h 110"/>
                <a:gd name="T6" fmla="*/ 37 w 67"/>
                <a:gd name="T7" fmla="*/ 63 h 110"/>
                <a:gd name="T8" fmla="*/ 37 w 67"/>
                <a:gd name="T9" fmla="*/ 86 h 110"/>
                <a:gd name="T10" fmla="*/ 30 w 67"/>
                <a:gd name="T11" fmla="*/ 24 h 110"/>
                <a:gd name="T12" fmla="*/ 30 w 67"/>
                <a:gd name="T13" fmla="*/ 24 h 110"/>
                <a:gd name="T14" fmla="*/ 19 w 67"/>
                <a:gd name="T15" fmla="*/ 34 h 110"/>
                <a:gd name="T16" fmla="*/ 30 w 67"/>
                <a:gd name="T17" fmla="*/ 43 h 110"/>
                <a:gd name="T18" fmla="*/ 30 w 67"/>
                <a:gd name="T19" fmla="*/ 24 h 110"/>
                <a:gd name="T20" fmla="*/ 30 w 67"/>
                <a:gd name="T21" fmla="*/ 61 h 110"/>
                <a:gd name="T22" fmla="*/ 30 w 67"/>
                <a:gd name="T23" fmla="*/ 61 h 110"/>
                <a:gd name="T24" fmla="*/ 29 w 67"/>
                <a:gd name="T25" fmla="*/ 61 h 110"/>
                <a:gd name="T26" fmla="*/ 27 w 67"/>
                <a:gd name="T27" fmla="*/ 61 h 110"/>
                <a:gd name="T28" fmla="*/ 25 w 67"/>
                <a:gd name="T29" fmla="*/ 60 h 110"/>
                <a:gd name="T30" fmla="*/ 2 w 67"/>
                <a:gd name="T31" fmla="*/ 36 h 110"/>
                <a:gd name="T32" fmla="*/ 11 w 67"/>
                <a:gd name="T33" fmla="*/ 16 h 110"/>
                <a:gd name="T34" fmla="*/ 30 w 67"/>
                <a:gd name="T35" fmla="*/ 10 h 110"/>
                <a:gd name="T36" fmla="*/ 30 w 67"/>
                <a:gd name="T37" fmla="*/ 0 h 110"/>
                <a:gd name="T38" fmla="*/ 37 w 67"/>
                <a:gd name="T39" fmla="*/ 0 h 110"/>
                <a:gd name="T40" fmla="*/ 37 w 67"/>
                <a:gd name="T41" fmla="*/ 10 h 110"/>
                <a:gd name="T42" fmla="*/ 64 w 67"/>
                <a:gd name="T43" fmla="*/ 35 h 110"/>
                <a:gd name="T44" fmla="*/ 47 w 67"/>
                <a:gd name="T45" fmla="*/ 35 h 110"/>
                <a:gd name="T46" fmla="*/ 37 w 67"/>
                <a:gd name="T47" fmla="*/ 24 h 110"/>
                <a:gd name="T48" fmla="*/ 37 w 67"/>
                <a:gd name="T49" fmla="*/ 45 h 110"/>
                <a:gd name="T50" fmla="*/ 58 w 67"/>
                <a:gd name="T51" fmla="*/ 54 h 110"/>
                <a:gd name="T52" fmla="*/ 67 w 67"/>
                <a:gd name="T53" fmla="*/ 73 h 110"/>
                <a:gd name="T54" fmla="*/ 60 w 67"/>
                <a:gd name="T55" fmla="*/ 90 h 110"/>
                <a:gd name="T56" fmla="*/ 37 w 67"/>
                <a:gd name="T57" fmla="*/ 100 h 110"/>
                <a:gd name="T58" fmla="*/ 37 w 67"/>
                <a:gd name="T59" fmla="*/ 110 h 110"/>
                <a:gd name="T60" fmla="*/ 30 w 67"/>
                <a:gd name="T61" fmla="*/ 110 h 110"/>
                <a:gd name="T62" fmla="*/ 30 w 67"/>
                <a:gd name="T63" fmla="*/ 100 h 110"/>
                <a:gd name="T64" fmla="*/ 0 w 67"/>
                <a:gd name="T65" fmla="*/ 70 h 110"/>
                <a:gd name="T66" fmla="*/ 17 w 67"/>
                <a:gd name="T67" fmla="*/ 70 h 110"/>
                <a:gd name="T68" fmla="*/ 17 w 67"/>
                <a:gd name="T69" fmla="*/ 70 h 110"/>
                <a:gd name="T70" fmla="*/ 30 w 67"/>
                <a:gd name="T71" fmla="*/ 86 h 110"/>
                <a:gd name="T72" fmla="*/ 30 w 67"/>
                <a:gd name="T73"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10">
                  <a:moveTo>
                    <a:pt x="37" y="86"/>
                  </a:moveTo>
                  <a:lnTo>
                    <a:pt x="37" y="86"/>
                  </a:lnTo>
                  <a:cubicBezTo>
                    <a:pt x="45" y="84"/>
                    <a:pt x="50" y="80"/>
                    <a:pt x="50" y="74"/>
                  </a:cubicBezTo>
                  <a:cubicBezTo>
                    <a:pt x="50" y="69"/>
                    <a:pt x="47" y="66"/>
                    <a:pt x="37" y="63"/>
                  </a:cubicBezTo>
                  <a:lnTo>
                    <a:pt x="37" y="86"/>
                  </a:lnTo>
                  <a:close/>
                  <a:moveTo>
                    <a:pt x="30" y="24"/>
                  </a:moveTo>
                  <a:lnTo>
                    <a:pt x="30" y="24"/>
                  </a:lnTo>
                  <a:cubicBezTo>
                    <a:pt x="23" y="24"/>
                    <a:pt x="19" y="28"/>
                    <a:pt x="19" y="34"/>
                  </a:cubicBezTo>
                  <a:cubicBezTo>
                    <a:pt x="19" y="39"/>
                    <a:pt x="21" y="41"/>
                    <a:pt x="30" y="43"/>
                  </a:cubicBezTo>
                  <a:lnTo>
                    <a:pt x="30" y="24"/>
                  </a:lnTo>
                  <a:close/>
                  <a:moveTo>
                    <a:pt x="30" y="61"/>
                  </a:moveTo>
                  <a:lnTo>
                    <a:pt x="30" y="61"/>
                  </a:lnTo>
                  <a:cubicBezTo>
                    <a:pt x="29" y="61"/>
                    <a:pt x="29" y="61"/>
                    <a:pt x="29" y="61"/>
                  </a:cubicBezTo>
                  <a:cubicBezTo>
                    <a:pt x="29" y="61"/>
                    <a:pt x="28" y="61"/>
                    <a:pt x="27" y="61"/>
                  </a:cubicBezTo>
                  <a:cubicBezTo>
                    <a:pt x="27" y="60"/>
                    <a:pt x="26" y="60"/>
                    <a:pt x="25" y="60"/>
                  </a:cubicBezTo>
                  <a:cubicBezTo>
                    <a:pt x="9" y="56"/>
                    <a:pt x="2" y="49"/>
                    <a:pt x="2" y="36"/>
                  </a:cubicBezTo>
                  <a:cubicBezTo>
                    <a:pt x="2" y="28"/>
                    <a:pt x="5" y="21"/>
                    <a:pt x="11" y="16"/>
                  </a:cubicBezTo>
                  <a:cubicBezTo>
                    <a:pt x="16" y="12"/>
                    <a:pt x="20" y="11"/>
                    <a:pt x="30" y="10"/>
                  </a:cubicBezTo>
                  <a:lnTo>
                    <a:pt x="30" y="0"/>
                  </a:lnTo>
                  <a:lnTo>
                    <a:pt x="37" y="0"/>
                  </a:lnTo>
                  <a:lnTo>
                    <a:pt x="37" y="10"/>
                  </a:lnTo>
                  <a:cubicBezTo>
                    <a:pt x="53" y="11"/>
                    <a:pt x="63" y="21"/>
                    <a:pt x="64" y="35"/>
                  </a:cubicBezTo>
                  <a:lnTo>
                    <a:pt x="47" y="35"/>
                  </a:lnTo>
                  <a:cubicBezTo>
                    <a:pt x="47" y="29"/>
                    <a:pt x="42" y="24"/>
                    <a:pt x="37" y="24"/>
                  </a:cubicBezTo>
                  <a:lnTo>
                    <a:pt x="37" y="45"/>
                  </a:lnTo>
                  <a:cubicBezTo>
                    <a:pt x="48" y="48"/>
                    <a:pt x="53" y="50"/>
                    <a:pt x="58" y="54"/>
                  </a:cubicBezTo>
                  <a:cubicBezTo>
                    <a:pt x="64" y="58"/>
                    <a:pt x="67" y="65"/>
                    <a:pt x="67" y="73"/>
                  </a:cubicBezTo>
                  <a:cubicBezTo>
                    <a:pt x="67" y="80"/>
                    <a:pt x="64" y="85"/>
                    <a:pt x="60" y="90"/>
                  </a:cubicBezTo>
                  <a:cubicBezTo>
                    <a:pt x="54" y="96"/>
                    <a:pt x="48" y="99"/>
                    <a:pt x="37" y="100"/>
                  </a:cubicBezTo>
                  <a:lnTo>
                    <a:pt x="37" y="110"/>
                  </a:lnTo>
                  <a:lnTo>
                    <a:pt x="30" y="110"/>
                  </a:lnTo>
                  <a:lnTo>
                    <a:pt x="30" y="100"/>
                  </a:lnTo>
                  <a:cubicBezTo>
                    <a:pt x="11" y="98"/>
                    <a:pt x="1" y="88"/>
                    <a:pt x="0" y="70"/>
                  </a:cubicBezTo>
                  <a:lnTo>
                    <a:pt x="17" y="70"/>
                  </a:lnTo>
                  <a:lnTo>
                    <a:pt x="17" y="70"/>
                  </a:lnTo>
                  <a:cubicBezTo>
                    <a:pt x="17" y="78"/>
                    <a:pt x="21" y="84"/>
                    <a:pt x="30" y="86"/>
                  </a:cubicBezTo>
                  <a:lnTo>
                    <a:pt x="30"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ea typeface="+mn-ea"/>
                <a:cs typeface="+mn-cs"/>
              </a:endParaRPr>
            </a:p>
          </p:txBody>
        </p:sp>
        <p:sp>
          <p:nvSpPr>
            <p:cNvPr id="31" name="Freeform 16"/>
            <p:cNvSpPr>
              <a:spLocks noEditPoints="1"/>
            </p:cNvSpPr>
            <p:nvPr/>
          </p:nvSpPr>
          <p:spPr bwMode="auto">
            <a:xfrm>
              <a:off x="3996848" y="3631885"/>
              <a:ext cx="442679" cy="275656"/>
            </a:xfrm>
            <a:custGeom>
              <a:avLst/>
              <a:gdLst>
                <a:gd name="T0" fmla="*/ 14 w 300"/>
                <a:gd name="T1" fmla="*/ 165 h 184"/>
                <a:gd name="T2" fmla="*/ 14 w 300"/>
                <a:gd name="T3" fmla="*/ 165 h 184"/>
                <a:gd name="T4" fmla="*/ 62 w 300"/>
                <a:gd name="T5" fmla="*/ 169 h 184"/>
                <a:gd name="T6" fmla="*/ 62 w 300"/>
                <a:gd name="T7" fmla="*/ 169 h 184"/>
                <a:gd name="T8" fmla="*/ 148 w 300"/>
                <a:gd name="T9" fmla="*/ 160 h 184"/>
                <a:gd name="T10" fmla="*/ 237 w 300"/>
                <a:gd name="T11" fmla="*/ 151 h 184"/>
                <a:gd name="T12" fmla="*/ 285 w 300"/>
                <a:gd name="T13" fmla="*/ 156 h 184"/>
                <a:gd name="T14" fmla="*/ 285 w 300"/>
                <a:gd name="T15" fmla="*/ 19 h 184"/>
                <a:gd name="T16" fmla="*/ 237 w 300"/>
                <a:gd name="T17" fmla="*/ 14 h 184"/>
                <a:gd name="T18" fmla="*/ 151 w 300"/>
                <a:gd name="T19" fmla="*/ 23 h 184"/>
                <a:gd name="T20" fmla="*/ 62 w 300"/>
                <a:gd name="T21" fmla="*/ 33 h 184"/>
                <a:gd name="T22" fmla="*/ 14 w 300"/>
                <a:gd name="T23" fmla="*/ 28 h 184"/>
                <a:gd name="T24" fmla="*/ 14 w 300"/>
                <a:gd name="T25" fmla="*/ 165 h 184"/>
                <a:gd name="T26" fmla="*/ 62 w 300"/>
                <a:gd name="T27" fmla="*/ 184 h 184"/>
                <a:gd name="T28" fmla="*/ 62 w 300"/>
                <a:gd name="T29" fmla="*/ 184 h 184"/>
                <a:gd name="T30" fmla="*/ 5 w 300"/>
                <a:gd name="T31" fmla="*/ 178 h 184"/>
                <a:gd name="T32" fmla="*/ 0 w 300"/>
                <a:gd name="T33" fmla="*/ 171 h 184"/>
                <a:gd name="T34" fmla="*/ 0 w 300"/>
                <a:gd name="T35" fmla="*/ 19 h 184"/>
                <a:gd name="T36" fmla="*/ 7 w 300"/>
                <a:gd name="T37" fmla="*/ 11 h 184"/>
                <a:gd name="T38" fmla="*/ 9 w 300"/>
                <a:gd name="T39" fmla="*/ 11 h 184"/>
                <a:gd name="T40" fmla="*/ 62 w 300"/>
                <a:gd name="T41" fmla="*/ 18 h 184"/>
                <a:gd name="T42" fmla="*/ 148 w 300"/>
                <a:gd name="T43" fmla="*/ 8 h 184"/>
                <a:gd name="T44" fmla="*/ 237 w 300"/>
                <a:gd name="T45" fmla="*/ 0 h 184"/>
                <a:gd name="T46" fmla="*/ 294 w 300"/>
                <a:gd name="T47" fmla="*/ 6 h 184"/>
                <a:gd name="T48" fmla="*/ 300 w 300"/>
                <a:gd name="T49" fmla="*/ 13 h 184"/>
                <a:gd name="T50" fmla="*/ 300 w 300"/>
                <a:gd name="T51" fmla="*/ 165 h 184"/>
                <a:gd name="T52" fmla="*/ 297 w 300"/>
                <a:gd name="T53" fmla="*/ 171 h 184"/>
                <a:gd name="T54" fmla="*/ 290 w 300"/>
                <a:gd name="T55" fmla="*/ 172 h 184"/>
                <a:gd name="T56" fmla="*/ 237 w 300"/>
                <a:gd name="T57" fmla="*/ 166 h 184"/>
                <a:gd name="T58" fmla="*/ 151 w 300"/>
                <a:gd name="T59" fmla="*/ 175 h 184"/>
                <a:gd name="T60" fmla="*/ 62 w 300"/>
                <a:gd name="T61" fmla="*/ 184 h 184"/>
                <a:gd name="T62" fmla="*/ 62 w 300"/>
                <a:gd name="T6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184">
                  <a:moveTo>
                    <a:pt x="14" y="165"/>
                  </a:moveTo>
                  <a:lnTo>
                    <a:pt x="14" y="165"/>
                  </a:lnTo>
                  <a:cubicBezTo>
                    <a:pt x="30" y="168"/>
                    <a:pt x="45" y="169"/>
                    <a:pt x="62" y="169"/>
                  </a:cubicBezTo>
                  <a:lnTo>
                    <a:pt x="62" y="169"/>
                  </a:lnTo>
                  <a:cubicBezTo>
                    <a:pt x="91" y="169"/>
                    <a:pt x="120" y="165"/>
                    <a:pt x="148" y="160"/>
                  </a:cubicBezTo>
                  <a:cubicBezTo>
                    <a:pt x="177" y="156"/>
                    <a:pt x="207" y="151"/>
                    <a:pt x="237" y="151"/>
                  </a:cubicBezTo>
                  <a:cubicBezTo>
                    <a:pt x="254" y="151"/>
                    <a:pt x="269" y="153"/>
                    <a:pt x="285" y="156"/>
                  </a:cubicBezTo>
                  <a:lnTo>
                    <a:pt x="285" y="19"/>
                  </a:lnTo>
                  <a:cubicBezTo>
                    <a:pt x="269" y="16"/>
                    <a:pt x="254" y="14"/>
                    <a:pt x="237" y="14"/>
                  </a:cubicBezTo>
                  <a:cubicBezTo>
                    <a:pt x="208" y="14"/>
                    <a:pt x="179" y="19"/>
                    <a:pt x="151" y="23"/>
                  </a:cubicBezTo>
                  <a:cubicBezTo>
                    <a:pt x="122" y="28"/>
                    <a:pt x="92" y="33"/>
                    <a:pt x="62" y="33"/>
                  </a:cubicBezTo>
                  <a:cubicBezTo>
                    <a:pt x="45" y="33"/>
                    <a:pt x="30" y="31"/>
                    <a:pt x="14" y="28"/>
                  </a:cubicBezTo>
                  <a:lnTo>
                    <a:pt x="14" y="165"/>
                  </a:lnTo>
                  <a:close/>
                  <a:moveTo>
                    <a:pt x="62" y="184"/>
                  </a:moveTo>
                  <a:lnTo>
                    <a:pt x="62" y="184"/>
                  </a:lnTo>
                  <a:cubicBezTo>
                    <a:pt x="42" y="184"/>
                    <a:pt x="23" y="182"/>
                    <a:pt x="5" y="178"/>
                  </a:cubicBezTo>
                  <a:cubicBezTo>
                    <a:pt x="2" y="177"/>
                    <a:pt x="0" y="174"/>
                    <a:pt x="0" y="171"/>
                  </a:cubicBezTo>
                  <a:lnTo>
                    <a:pt x="0" y="19"/>
                  </a:lnTo>
                  <a:cubicBezTo>
                    <a:pt x="0" y="15"/>
                    <a:pt x="3" y="11"/>
                    <a:pt x="7" y="11"/>
                  </a:cubicBezTo>
                  <a:cubicBezTo>
                    <a:pt x="8" y="11"/>
                    <a:pt x="8" y="11"/>
                    <a:pt x="9" y="11"/>
                  </a:cubicBezTo>
                  <a:cubicBezTo>
                    <a:pt x="26" y="16"/>
                    <a:pt x="43" y="18"/>
                    <a:pt x="62" y="18"/>
                  </a:cubicBezTo>
                  <a:cubicBezTo>
                    <a:pt x="91" y="18"/>
                    <a:pt x="120" y="13"/>
                    <a:pt x="148" y="8"/>
                  </a:cubicBezTo>
                  <a:cubicBezTo>
                    <a:pt x="177" y="4"/>
                    <a:pt x="207" y="0"/>
                    <a:pt x="237" y="0"/>
                  </a:cubicBezTo>
                  <a:cubicBezTo>
                    <a:pt x="257" y="0"/>
                    <a:pt x="276" y="2"/>
                    <a:pt x="294" y="6"/>
                  </a:cubicBezTo>
                  <a:cubicBezTo>
                    <a:pt x="297" y="7"/>
                    <a:pt x="300" y="10"/>
                    <a:pt x="300" y="13"/>
                  </a:cubicBezTo>
                  <a:lnTo>
                    <a:pt x="300" y="165"/>
                  </a:lnTo>
                  <a:cubicBezTo>
                    <a:pt x="300" y="167"/>
                    <a:pt x="298" y="169"/>
                    <a:pt x="297" y="171"/>
                  </a:cubicBezTo>
                  <a:cubicBezTo>
                    <a:pt x="295" y="172"/>
                    <a:pt x="292" y="173"/>
                    <a:pt x="290" y="172"/>
                  </a:cubicBezTo>
                  <a:cubicBezTo>
                    <a:pt x="273" y="168"/>
                    <a:pt x="256" y="166"/>
                    <a:pt x="237" y="166"/>
                  </a:cubicBezTo>
                  <a:cubicBezTo>
                    <a:pt x="208" y="166"/>
                    <a:pt x="179" y="171"/>
                    <a:pt x="151" y="175"/>
                  </a:cubicBezTo>
                  <a:cubicBezTo>
                    <a:pt x="122" y="180"/>
                    <a:pt x="92" y="184"/>
                    <a:pt x="62" y="184"/>
                  </a:cubicBezTo>
                  <a:lnTo>
                    <a:pt x="62" y="1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ea typeface="+mn-ea"/>
                <a:cs typeface="+mn-cs"/>
              </a:endParaRPr>
            </a:p>
          </p:txBody>
        </p:sp>
      </p:grpSp>
      <p:sp>
        <p:nvSpPr>
          <p:cNvPr id="18" name="TextBox 17"/>
          <p:cNvSpPr txBox="1"/>
          <p:nvPr/>
        </p:nvSpPr>
        <p:spPr>
          <a:xfrm>
            <a:off x="5179315" y="6596604"/>
            <a:ext cx="1701257" cy="92333"/>
          </a:xfrm>
          <a:prstGeom prst="rect">
            <a:avLst/>
          </a:prstGeom>
          <a:noFill/>
        </p:spPr>
        <p:txBody>
          <a:bodyPr wrap="square" tIns="0" bIns="0" rtlCol="0">
            <a:spAutoFit/>
          </a:bodyPr>
          <a:lstStyle/>
          <a:p>
            <a:pPr marL="0" marR="0" lvl="0" indent="0" algn="l" defTabSz="914400" rtl="0" eaLnBrk="1" fontAlgn="auto" latinLnBrk="0" hangingPunct="1">
              <a:lnSpc>
                <a:spcPct val="100000"/>
              </a:lnSpc>
              <a:spcBef>
                <a:spcPts val="0"/>
              </a:spcBef>
              <a:spcAft>
                <a:spcPts val="400"/>
              </a:spcAft>
              <a:buClr>
                <a:srgbClr val="00A8F7"/>
              </a:buClr>
              <a:buSzTx/>
              <a:buFontTx/>
              <a:buNone/>
              <a:tabLst/>
              <a:defRPr/>
            </a:pPr>
            <a:r>
              <a:rPr kumimoji="0" lang="en-US" sz="600" b="0" i="0" u="none" strike="noStrike" kern="1200" cap="none" spc="0" normalizeH="0" baseline="0" noProof="0" dirty="0">
                <a:ln>
                  <a:noFill/>
                </a:ln>
                <a:solidFill>
                  <a:srgbClr val="8C9599"/>
                </a:solidFill>
                <a:effectLst/>
                <a:uLnTx/>
                <a:uFillTx/>
                <a:latin typeface="Arial"/>
                <a:ea typeface="+mn-ea"/>
                <a:cs typeface="Arial"/>
              </a:rPr>
              <a:t>9126768 5/19 19-12448 </a:t>
            </a:r>
            <a:endParaRPr kumimoji="0" lang="mr-IN" sz="600" b="0" i="0" u="none" strike="noStrike" kern="1200" cap="none" spc="0" normalizeH="0" baseline="0" noProof="0" dirty="0">
              <a:ln>
                <a:noFill/>
              </a:ln>
              <a:solidFill>
                <a:srgbClr val="8C9599"/>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08D74A68-5CD6-8CAF-6313-0C1501D6ED1F}"/>
              </a:ext>
            </a:extLst>
          </p:cNvPr>
          <p:cNvPicPr>
            <a:picLocks noChangeAspect="1"/>
          </p:cNvPicPr>
          <p:nvPr/>
        </p:nvPicPr>
        <p:blipFill>
          <a:blip r:embed="rId3"/>
          <a:stretch>
            <a:fillRect/>
          </a:stretch>
        </p:blipFill>
        <p:spPr>
          <a:xfrm>
            <a:off x="7238738" y="404614"/>
            <a:ext cx="1419225" cy="266700"/>
          </a:xfrm>
          <a:prstGeom prst="rect">
            <a:avLst/>
          </a:prstGeom>
        </p:spPr>
      </p:pic>
      <p:pic>
        <p:nvPicPr>
          <p:cNvPr id="5" name="Picture 4">
            <a:extLst>
              <a:ext uri="{FF2B5EF4-FFF2-40B4-BE49-F238E27FC236}">
                <a16:creationId xmlns:a16="http://schemas.microsoft.com/office/drawing/2014/main" id="{E999135B-D8B1-285F-3133-B788D5A933C7}"/>
              </a:ext>
            </a:extLst>
          </p:cNvPr>
          <p:cNvPicPr>
            <a:picLocks noChangeAspect="1"/>
          </p:cNvPicPr>
          <p:nvPr/>
        </p:nvPicPr>
        <p:blipFill>
          <a:blip r:embed="rId4"/>
          <a:stretch>
            <a:fillRect/>
          </a:stretch>
        </p:blipFill>
        <p:spPr>
          <a:xfrm>
            <a:off x="1216008" y="1246387"/>
            <a:ext cx="6572250" cy="838200"/>
          </a:xfrm>
          <a:prstGeom prst="rect">
            <a:avLst/>
          </a:prstGeom>
        </p:spPr>
      </p:pic>
      <p:pic>
        <p:nvPicPr>
          <p:cNvPr id="7" name="Picture 6">
            <a:extLst>
              <a:ext uri="{FF2B5EF4-FFF2-40B4-BE49-F238E27FC236}">
                <a16:creationId xmlns:a16="http://schemas.microsoft.com/office/drawing/2014/main" id="{AB228D21-195D-3AF3-8BD2-3B351E4A2863}"/>
              </a:ext>
            </a:extLst>
          </p:cNvPr>
          <p:cNvPicPr>
            <a:picLocks noChangeAspect="1"/>
          </p:cNvPicPr>
          <p:nvPr/>
        </p:nvPicPr>
        <p:blipFill>
          <a:blip r:embed="rId5"/>
          <a:stretch>
            <a:fillRect/>
          </a:stretch>
        </p:blipFill>
        <p:spPr>
          <a:xfrm>
            <a:off x="1157025" y="4742717"/>
            <a:ext cx="6791325" cy="1381125"/>
          </a:xfrm>
          <a:prstGeom prst="rect">
            <a:avLst/>
          </a:prstGeom>
        </p:spPr>
      </p:pic>
      <p:pic>
        <p:nvPicPr>
          <p:cNvPr id="9" name="Picture 8">
            <a:extLst>
              <a:ext uri="{FF2B5EF4-FFF2-40B4-BE49-F238E27FC236}">
                <a16:creationId xmlns:a16="http://schemas.microsoft.com/office/drawing/2014/main" id="{937A5F11-15F3-28E7-5166-AB790E738626}"/>
              </a:ext>
            </a:extLst>
          </p:cNvPr>
          <p:cNvPicPr>
            <a:picLocks noChangeAspect="1"/>
          </p:cNvPicPr>
          <p:nvPr/>
        </p:nvPicPr>
        <p:blipFill>
          <a:blip r:embed="rId6"/>
          <a:stretch>
            <a:fillRect/>
          </a:stretch>
        </p:blipFill>
        <p:spPr>
          <a:xfrm>
            <a:off x="1552509" y="2235250"/>
            <a:ext cx="5899248" cy="2200388"/>
          </a:xfrm>
          <a:prstGeom prst="rect">
            <a:avLst/>
          </a:prstGeom>
        </p:spPr>
      </p:pic>
      <p:sp>
        <p:nvSpPr>
          <p:cNvPr id="4" name="TextBox 3">
            <a:extLst>
              <a:ext uri="{FF2B5EF4-FFF2-40B4-BE49-F238E27FC236}">
                <a16:creationId xmlns:a16="http://schemas.microsoft.com/office/drawing/2014/main" id="{8CB05F0C-3861-5AD3-F24F-42E95BA4E64C}"/>
              </a:ext>
            </a:extLst>
          </p:cNvPr>
          <p:cNvSpPr txBox="1"/>
          <p:nvPr/>
        </p:nvSpPr>
        <p:spPr>
          <a:xfrm>
            <a:off x="304800" y="6400800"/>
            <a:ext cx="4038600" cy="523220"/>
          </a:xfrm>
          <a:prstGeom prst="rect">
            <a:avLst/>
          </a:prstGeom>
          <a:noFill/>
        </p:spPr>
        <p:txBody>
          <a:bodyPr wrap="square" rtlCol="0">
            <a:spAutoFit/>
          </a:bodyPr>
          <a:lstStyle/>
          <a:p>
            <a:r>
              <a:rPr lang="en-US" sz="1000" dirty="0"/>
              <a:t>Additional Anthem Benefits must be enrolled in medical to be eligible</a:t>
            </a:r>
          </a:p>
          <a:p>
            <a:endParaRPr lang="en-US" dirty="0"/>
          </a:p>
        </p:txBody>
      </p:sp>
    </p:spTree>
    <p:extLst>
      <p:ext uri="{BB962C8B-B14F-4D97-AF65-F5344CB8AC3E}">
        <p14:creationId xmlns:p14="http://schemas.microsoft.com/office/powerpoint/2010/main" val="1812162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4"/>
          <p:cNvSpPr txBox="1">
            <a:spLocks/>
          </p:cNvSpPr>
          <p:nvPr/>
        </p:nvSpPr>
        <p:spPr>
          <a:xfrm>
            <a:off x="379583" y="0"/>
            <a:ext cx="5943600" cy="790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0" dirty="0">
                <a:solidFill>
                  <a:srgbClr val="2F5597"/>
                </a:solidFill>
                <a:latin typeface="+mn-lt"/>
              </a:rPr>
              <a:t>Tobacco Cessation</a:t>
            </a:r>
            <a:endParaRPr kumimoji="0" lang="en-US" sz="4400" b="0" i="0" u="none" strike="noStrike" kern="1200" cap="none" spc="0" normalizeH="0" baseline="30000" noProof="0" dirty="0">
              <a:ln>
                <a:noFill/>
              </a:ln>
              <a:solidFill>
                <a:srgbClr val="2F5597"/>
              </a:solidFill>
              <a:effectLst/>
              <a:uLnTx/>
              <a:uFillTx/>
              <a:latin typeface="+mn-lt"/>
              <a:ea typeface="+mj-ea"/>
              <a:cs typeface="+mj-cs"/>
            </a:endParaRPr>
          </a:p>
        </p:txBody>
      </p:sp>
      <p:sp>
        <p:nvSpPr>
          <p:cNvPr id="3" name="Slide Number Placeholder 2">
            <a:extLst>
              <a:ext uri="{C183D7F6-B498-43B3-948B-1728B52AA6E4}">
                <adec:decorative xmlns:adec="http://schemas.microsoft.com/office/drawing/2017/decorative" xmlns="" val="1"/>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75370D-4E78-C44F-8DB3-41D140BF8DE9}" type="slidenum">
              <a:rPr kumimoji="0" lang="en-US" sz="700" b="0" i="0" u="none" strike="noStrike" kern="1200" cap="none" spc="0" normalizeH="0" baseline="0" noProof="0" smtClean="0">
                <a:ln>
                  <a:noFill/>
                </a:ln>
                <a:solidFill>
                  <a:srgbClr val="F5B700"/>
                </a:solidFill>
                <a:effectLst/>
                <a:uLnTx/>
                <a:uFillTx/>
                <a:latin typeface="Arial"/>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700" b="0" i="0" u="none" strike="noStrike" kern="1200" cap="none" spc="0" normalizeH="0" baseline="0" noProof="0" dirty="0">
              <a:ln>
                <a:noFill/>
              </a:ln>
              <a:solidFill>
                <a:srgbClr val="F5B700"/>
              </a:solidFill>
              <a:effectLst/>
              <a:uLnTx/>
              <a:uFillTx/>
              <a:latin typeface="Arial"/>
              <a:ea typeface="+mn-ea"/>
              <a:cs typeface="Arial"/>
            </a:endParaRPr>
          </a:p>
        </p:txBody>
      </p:sp>
      <p:sp>
        <p:nvSpPr>
          <p:cNvPr id="36" name="TextBox 35">
            <a:extLst>
              <a:ext uri="{C183D7F6-B498-43B3-948B-1728B52AA6E4}">
                <adec:decorative xmlns:adec="http://schemas.microsoft.com/office/drawing/2017/decorative" xmlns="" val="1"/>
              </a:ext>
            </a:extLst>
          </p:cNvPr>
          <p:cNvSpPr txBox="1"/>
          <p:nvPr/>
        </p:nvSpPr>
        <p:spPr>
          <a:xfrm>
            <a:off x="5638800" y="6589452"/>
            <a:ext cx="1701257" cy="92333"/>
          </a:xfrm>
          <a:prstGeom prst="rect">
            <a:avLst/>
          </a:prstGeom>
          <a:noFill/>
        </p:spPr>
        <p:txBody>
          <a:bodyPr wrap="square" tIns="0" bIns="0" rtlCol="0">
            <a:spAutoFit/>
          </a:bodyPr>
          <a:lstStyle/>
          <a:p>
            <a:pPr marL="0" marR="0" lvl="0" indent="0" algn="l" defTabSz="685800" rtl="0" eaLnBrk="1" fontAlgn="auto" latinLnBrk="0" hangingPunct="1">
              <a:lnSpc>
                <a:spcPct val="100000"/>
              </a:lnSpc>
              <a:spcBef>
                <a:spcPts val="0"/>
              </a:spcBef>
              <a:spcAft>
                <a:spcPts val="400"/>
              </a:spcAft>
              <a:buClr>
                <a:srgbClr val="99E5EE"/>
              </a:buClr>
              <a:buSzTx/>
              <a:buFontTx/>
              <a:buNone/>
              <a:tabLst/>
              <a:defRPr/>
            </a:pPr>
            <a:r>
              <a:rPr kumimoji="0" lang="en-US" sz="600" b="0" i="0" u="none" strike="noStrike" kern="1200" cap="none" spc="0" normalizeH="0" baseline="0" noProof="0" dirty="0">
                <a:ln>
                  <a:noFill/>
                </a:ln>
                <a:solidFill>
                  <a:srgbClr val="002477"/>
                </a:solidFill>
                <a:effectLst/>
                <a:uLnTx/>
                <a:uFillTx/>
                <a:latin typeface="Arial"/>
                <a:ea typeface="+mn-ea"/>
                <a:cs typeface="Arial"/>
              </a:rPr>
              <a:t>10055803  7/20  19-14113 </a:t>
            </a:r>
            <a:endParaRPr kumimoji="0" lang="mr-IN" sz="600" b="0" i="0" u="none" strike="noStrike" kern="1200" cap="none" spc="0" normalizeH="0" baseline="0" noProof="0" dirty="0">
              <a:ln>
                <a:noFill/>
              </a:ln>
              <a:solidFill>
                <a:srgbClr val="002477"/>
              </a:solidFill>
              <a:effectLst/>
              <a:uLnTx/>
              <a:uFillTx/>
              <a:latin typeface="Arial"/>
              <a:ea typeface="+mn-ea"/>
              <a:cs typeface="Arial"/>
            </a:endParaRPr>
          </a:p>
        </p:txBody>
      </p:sp>
      <p:pic>
        <p:nvPicPr>
          <p:cNvPr id="27" name="Picture 26">
            <a:extLst>
              <a:ext uri="{FF2B5EF4-FFF2-40B4-BE49-F238E27FC236}">
                <a16:creationId xmlns:a16="http://schemas.microsoft.com/office/drawing/2014/main" id="{11183C3B-727E-6421-98AD-96E14C63ED6B}"/>
              </a:ext>
            </a:extLst>
          </p:cNvPr>
          <p:cNvPicPr>
            <a:picLocks noChangeAspect="1"/>
          </p:cNvPicPr>
          <p:nvPr/>
        </p:nvPicPr>
        <p:blipFill>
          <a:blip r:embed="rId3"/>
          <a:stretch>
            <a:fillRect/>
          </a:stretch>
        </p:blipFill>
        <p:spPr>
          <a:xfrm>
            <a:off x="1037208" y="1174121"/>
            <a:ext cx="3146962" cy="3790264"/>
          </a:xfrm>
          <a:prstGeom prst="rect">
            <a:avLst/>
          </a:prstGeom>
        </p:spPr>
      </p:pic>
      <p:pic>
        <p:nvPicPr>
          <p:cNvPr id="32" name="Picture 31">
            <a:extLst>
              <a:ext uri="{FF2B5EF4-FFF2-40B4-BE49-F238E27FC236}">
                <a16:creationId xmlns:a16="http://schemas.microsoft.com/office/drawing/2014/main" id="{E78D9EBE-EA2D-EEBE-8E96-6082A832C089}"/>
              </a:ext>
            </a:extLst>
          </p:cNvPr>
          <p:cNvPicPr>
            <a:picLocks noChangeAspect="1"/>
          </p:cNvPicPr>
          <p:nvPr/>
        </p:nvPicPr>
        <p:blipFill>
          <a:blip r:embed="rId4"/>
          <a:stretch>
            <a:fillRect/>
          </a:stretch>
        </p:blipFill>
        <p:spPr>
          <a:xfrm>
            <a:off x="4959831" y="1663241"/>
            <a:ext cx="2726704" cy="3474083"/>
          </a:xfrm>
          <a:prstGeom prst="rect">
            <a:avLst/>
          </a:prstGeom>
        </p:spPr>
      </p:pic>
      <p:pic>
        <p:nvPicPr>
          <p:cNvPr id="34" name="Picture 33">
            <a:extLst>
              <a:ext uri="{FF2B5EF4-FFF2-40B4-BE49-F238E27FC236}">
                <a16:creationId xmlns:a16="http://schemas.microsoft.com/office/drawing/2014/main" id="{D7AD2334-7E35-F2A9-3403-523CD0628F77}"/>
              </a:ext>
            </a:extLst>
          </p:cNvPr>
          <p:cNvPicPr>
            <a:picLocks noChangeAspect="1"/>
          </p:cNvPicPr>
          <p:nvPr/>
        </p:nvPicPr>
        <p:blipFill>
          <a:blip r:embed="rId5"/>
          <a:stretch>
            <a:fillRect/>
          </a:stretch>
        </p:blipFill>
        <p:spPr>
          <a:xfrm>
            <a:off x="2305308" y="5253845"/>
            <a:ext cx="4777389" cy="878148"/>
          </a:xfrm>
          <a:prstGeom prst="rect">
            <a:avLst/>
          </a:prstGeom>
        </p:spPr>
      </p:pic>
      <p:pic>
        <p:nvPicPr>
          <p:cNvPr id="39" name="Picture 38">
            <a:extLst>
              <a:ext uri="{FF2B5EF4-FFF2-40B4-BE49-F238E27FC236}">
                <a16:creationId xmlns:a16="http://schemas.microsoft.com/office/drawing/2014/main" id="{70A8A1C1-26EC-F69D-CA56-BB2608B12E47}"/>
              </a:ext>
            </a:extLst>
          </p:cNvPr>
          <p:cNvPicPr>
            <a:picLocks noChangeAspect="1"/>
          </p:cNvPicPr>
          <p:nvPr/>
        </p:nvPicPr>
        <p:blipFill>
          <a:blip r:embed="rId6"/>
          <a:stretch>
            <a:fillRect/>
          </a:stretch>
        </p:blipFill>
        <p:spPr>
          <a:xfrm>
            <a:off x="4860182" y="140960"/>
            <a:ext cx="4056786" cy="1346674"/>
          </a:xfrm>
          <a:prstGeom prst="rect">
            <a:avLst/>
          </a:prstGeom>
        </p:spPr>
      </p:pic>
    </p:spTree>
    <p:extLst>
      <p:ext uri="{BB962C8B-B14F-4D97-AF65-F5344CB8AC3E}">
        <p14:creationId xmlns:p14="http://schemas.microsoft.com/office/powerpoint/2010/main" val="20419311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title"/>
          </p:nvPr>
        </p:nvSpPr>
        <p:spPr/>
        <p:txBody>
          <a:bodyPr>
            <a:normAutofit/>
          </a:bodyPr>
          <a:lstStyle/>
          <a:p>
            <a:r>
              <a:rPr lang="en-US" dirty="0"/>
              <a:t>Spending Accounts </a:t>
            </a:r>
          </a:p>
        </p:txBody>
      </p:sp>
      <p:pic>
        <p:nvPicPr>
          <p:cNvPr id="7" name="Picture 6">
            <a:extLst>
              <a:ext uri="{FF2B5EF4-FFF2-40B4-BE49-F238E27FC236}">
                <a16:creationId xmlns:a16="http://schemas.microsoft.com/office/drawing/2014/main" id="{D58BFBE8-57B3-7EA9-975E-303557BB20D4}"/>
              </a:ext>
            </a:extLst>
          </p:cNvPr>
          <p:cNvPicPr>
            <a:picLocks noChangeAspect="1"/>
          </p:cNvPicPr>
          <p:nvPr/>
        </p:nvPicPr>
        <p:blipFill>
          <a:blip r:embed="rId3"/>
          <a:stretch>
            <a:fillRect/>
          </a:stretch>
        </p:blipFill>
        <p:spPr>
          <a:xfrm>
            <a:off x="681495" y="457200"/>
            <a:ext cx="3019425" cy="1524000"/>
          </a:xfrm>
          <a:prstGeom prst="rect">
            <a:avLst/>
          </a:prstGeom>
        </p:spPr>
      </p:pic>
    </p:spTree>
    <p:extLst>
      <p:ext uri="{BB962C8B-B14F-4D97-AF65-F5344CB8AC3E}">
        <p14:creationId xmlns:p14="http://schemas.microsoft.com/office/powerpoint/2010/main" val="13693043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2D124-F6D7-438A-991C-F6C5EEE61B17}"/>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100" b="0" i="0" u="none" strike="noStrike" kern="1200" cap="none" spc="0" normalizeH="0" baseline="0" noProof="0" dirty="0">
                <a:ln>
                  <a:noFill/>
                </a:ln>
                <a:solidFill>
                  <a:prstClr val="black"/>
                </a:solidFill>
                <a:effectLst/>
                <a:uLnTx/>
                <a:uFillTx/>
                <a:latin typeface="Calibri" panose="020F0502020204030204"/>
                <a:cs typeface="Arial"/>
              </a:rPr>
              <a:t>What is a Health Savings Account (HSA)?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cs typeface="Aria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100" b="0" i="0" u="none" strike="noStrike" kern="1200" cap="none" spc="0" normalizeH="0" baseline="0" noProof="0" dirty="0">
                <a:ln>
                  <a:noFill/>
                </a:ln>
                <a:solidFill>
                  <a:prstClr val="black"/>
                </a:solidFill>
                <a:effectLst/>
                <a:uLnTx/>
                <a:uFillTx/>
                <a:latin typeface="Calibri" panose="020F0502020204030204"/>
                <a:cs typeface="Arial"/>
              </a:rPr>
              <a:t>A health savings account (HSA) is an account that you can use to pay medical expenses.</a:t>
            </a:r>
          </a:p>
          <a:p>
            <a:pPr marL="85725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39A37"/>
                </a:solidFill>
                <a:effectLst/>
                <a:uLnTx/>
                <a:uFillTx/>
                <a:latin typeface="Calibri" panose="020F0502020204030204"/>
                <a:cs typeface="Arial"/>
              </a:rPr>
              <a:t>This account helps offset your medical and prescription costs by giving you tax advantages, allowing your income to stretch farther by using the dollars that would have otherwise been paid in taxes.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cs typeface="Aria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100" b="0" i="0" u="none" strike="noStrike" kern="1200" cap="none" spc="0" normalizeH="0" baseline="0" noProof="0" dirty="0">
                <a:ln>
                  <a:noFill/>
                </a:ln>
                <a:solidFill>
                  <a:prstClr val="black"/>
                </a:solidFill>
                <a:effectLst/>
                <a:uLnTx/>
                <a:uFillTx/>
                <a:latin typeface="Calibri" panose="020F0502020204030204"/>
                <a:cs typeface="Arial"/>
              </a:rPr>
              <a:t>BUT there are still a few rules: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B9BD5"/>
                </a:solidFill>
                <a:effectLst/>
                <a:uLnTx/>
                <a:uFillTx/>
                <a:latin typeface="Calibri" panose="020F0502020204030204"/>
                <a:cs typeface="Arial"/>
              </a:rPr>
              <a:t>You must be covered under a high-deductible healthcare plan (HDHP) on the first day of the month.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B9BD5"/>
                </a:solidFill>
                <a:effectLst/>
                <a:uLnTx/>
                <a:uFillTx/>
                <a:latin typeface="Calibri" panose="020F0502020204030204"/>
                <a:cs typeface="Arial"/>
              </a:rPr>
              <a:t>You must not be covered by health coverage that is not an HDHP or a spouse’s full purpose FSA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B9BD5"/>
                </a:solidFill>
                <a:effectLst/>
                <a:uLnTx/>
                <a:uFillTx/>
                <a:latin typeface="Calibri" panose="020F0502020204030204"/>
                <a:cs typeface="Arial"/>
              </a:rPr>
              <a:t>You must not be enrolled in Medicare.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B9BD5"/>
                </a:solidFill>
                <a:effectLst/>
                <a:uLnTx/>
                <a:uFillTx/>
                <a:latin typeface="Calibri" panose="020F0502020204030204"/>
                <a:cs typeface="Arial"/>
              </a:rPr>
              <a:t>You must not be claimed as a dependent on someone else’s tax return.</a:t>
            </a: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5B9BD5"/>
              </a:solidFill>
              <a:effectLst/>
              <a:uLnTx/>
              <a:uFillTx/>
              <a:latin typeface="Calibri" panose="020F0502020204030204"/>
              <a:cs typeface="Arial"/>
            </a:endParaRP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539A37"/>
                </a:solidFill>
                <a:effectLst/>
                <a:uLnTx/>
                <a:uFillTx/>
                <a:latin typeface="Calibri" panose="020F0502020204030204"/>
                <a:cs typeface="Arial"/>
              </a:rPr>
              <a:t>You have to spend the dollars on </a:t>
            </a:r>
            <a:r>
              <a:rPr kumimoji="0" lang="en-US" sz="1600" b="1" i="0" u="sng" strike="noStrike" kern="1200" cap="none" spc="0" normalizeH="0" baseline="0" noProof="0" dirty="0">
                <a:ln>
                  <a:noFill/>
                </a:ln>
                <a:solidFill>
                  <a:srgbClr val="539A37"/>
                </a:solidFill>
                <a:effectLst/>
                <a:uLnTx/>
                <a:uFillTx/>
                <a:latin typeface="Calibri" panose="020F0502020204030204"/>
                <a:cs typeface="Arial"/>
              </a:rPr>
              <a:t>qualified medical expenses </a:t>
            </a:r>
            <a:r>
              <a:rPr kumimoji="0" lang="en-US" sz="1600" b="0" i="0" u="none" strike="noStrike" kern="1200" cap="none" spc="0" normalizeH="0" baseline="0" noProof="0" dirty="0">
                <a:ln>
                  <a:noFill/>
                </a:ln>
                <a:solidFill>
                  <a:srgbClr val="539A37"/>
                </a:solidFill>
                <a:effectLst/>
                <a:uLnTx/>
                <a:uFillTx/>
                <a:latin typeface="Calibri" panose="020F0502020204030204"/>
                <a:cs typeface="Arial"/>
              </a:rPr>
              <a:t>and keep itemized receipts.</a:t>
            </a:r>
          </a:p>
          <a:p>
            <a:pPr marL="0" indent="0">
              <a:buNone/>
            </a:pPr>
            <a:endParaRPr lang="en-US" dirty="0"/>
          </a:p>
        </p:txBody>
      </p:sp>
      <p:sp>
        <p:nvSpPr>
          <p:cNvPr id="2" name="Title 1"/>
          <p:cNvSpPr>
            <a:spLocks noGrp="1"/>
          </p:cNvSpPr>
          <p:nvPr>
            <p:ph type="title"/>
          </p:nvPr>
        </p:nvSpPr>
        <p:spPr>
          <a:xfrm>
            <a:off x="76200" y="76200"/>
            <a:ext cx="8991600" cy="685800"/>
          </a:xfrm>
        </p:spPr>
        <p:txBody>
          <a:bodyPr>
            <a:normAutofit fontScale="90000"/>
          </a:bodyPr>
          <a:lstStyle/>
          <a:p>
            <a:r>
              <a:rPr lang="en-US" dirty="0"/>
              <a:t>Health Savings Account (HSA)</a:t>
            </a:r>
            <a:r>
              <a:rPr lang="en-US" sz="1000" dirty="0"/>
              <a:t/>
            </a:r>
            <a:br>
              <a:rPr lang="en-US" sz="1000" dirty="0"/>
            </a:br>
            <a:endParaRPr lang="en-US" sz="1000" dirty="0"/>
          </a:p>
        </p:txBody>
      </p:sp>
    </p:spTree>
    <p:extLst>
      <p:ext uri="{BB962C8B-B14F-4D97-AF65-F5344CB8AC3E}">
        <p14:creationId xmlns:p14="http://schemas.microsoft.com/office/powerpoint/2010/main" val="28542521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2885A-80B4-4F69-B613-C9CF3158A8C5}"/>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cs typeface="Arial"/>
              </a:rPr>
              <a:t>2026 Individual Enrollment:  $4,400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cs typeface="Arial"/>
              </a:rPr>
              <a:t>2026 Family Enrollment:  $8,750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cs typeface="Aria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srgbClr val="539A37"/>
                </a:solidFill>
                <a:effectLst/>
                <a:uLnTx/>
                <a:uFillTx/>
                <a:latin typeface="Calibri" panose="020F0502020204030204"/>
                <a:cs typeface="Arial"/>
              </a:rPr>
              <a:t>For 2026  Clermont County contributes $25 per pay to your single HSA or $50 per pay to any other tier. </a:t>
            </a:r>
            <a:endParaRPr kumimoji="0" lang="en-US" sz="2200" b="0" i="0" u="none" strike="noStrike" kern="1200" cap="none" spc="0" normalizeH="0" baseline="0" noProof="0" dirty="0">
              <a:ln>
                <a:noFill/>
              </a:ln>
              <a:solidFill>
                <a:srgbClr val="539A37"/>
              </a:solidFill>
              <a:effectLst/>
              <a:uLnTx/>
              <a:uFillTx/>
              <a:latin typeface="Calibri" panose="020F0502020204030204"/>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cs typeface="Arial"/>
              </a:rPr>
              <a:t>    Subtract this amount from your maximum allowed</a:t>
            </a:r>
            <a:r>
              <a:rPr kumimoji="0" lang="en-US" sz="2800" b="0" i="1" u="none" strike="noStrike" kern="1200" cap="none" spc="0" normalizeH="0" baseline="0" noProof="0" dirty="0">
                <a:ln>
                  <a:noFill/>
                </a:ln>
                <a:solidFill>
                  <a:prstClr val="black"/>
                </a:solidFill>
                <a:effectLst/>
                <a:uLnTx/>
                <a:uFillTx/>
                <a:latin typeface="Calibri" panose="020F0502020204030204"/>
                <a:cs typeface="Arial"/>
              </a:rPr>
              <a:t>. </a:t>
            </a:r>
            <a:r>
              <a:rPr kumimoji="0" lang="en-US" sz="2800" b="0" i="0" u="none" strike="noStrike" kern="1200" cap="none" spc="0" normalizeH="0" baseline="0" noProof="0" dirty="0">
                <a:ln>
                  <a:noFill/>
                </a:ln>
                <a:solidFill>
                  <a:prstClr val="black"/>
                </a:solidFill>
                <a:effectLst/>
                <a:uLnTx/>
                <a:uFillTx/>
                <a:latin typeface="Calibri" panose="020F0502020204030204"/>
                <a:cs typeface="Aria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cs typeface="Arial"/>
              </a:rPr>
              <a:t>Please remember:</a:t>
            </a:r>
          </a:p>
          <a:p>
            <a:pPr marL="74295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solidFill>
                <a:effectLst/>
                <a:uLnTx/>
                <a:uFillTx/>
                <a:latin typeface="Calibri" panose="020F0502020204030204"/>
                <a:cs typeface="Arial"/>
              </a:rPr>
              <a:t>These maximums should include any employer contributions.</a:t>
            </a:r>
          </a:p>
          <a:p>
            <a:pPr marL="74295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solidFill>
                <a:effectLst/>
                <a:uLnTx/>
                <a:uFillTx/>
                <a:latin typeface="Calibri" panose="020F0502020204030204"/>
                <a:cs typeface="Arial"/>
              </a:rPr>
              <a:t>Those 55 years and older and not enrolled in Medicare can contribute an additional $1,000 “catch-up” each year.</a:t>
            </a:r>
          </a:p>
          <a:p>
            <a:pPr marL="74295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solidFill>
                <a:effectLst/>
                <a:uLnTx/>
                <a:uFillTx/>
                <a:latin typeface="Calibri" panose="020F0502020204030204"/>
                <a:cs typeface="Arial"/>
              </a:rPr>
              <a:t>If you have not had an HSA previously you will need to open up an HSA Account at a bank or credit union of your choice.</a:t>
            </a:r>
          </a:p>
          <a:p>
            <a:pPr marL="0" indent="0">
              <a:buNone/>
            </a:pPr>
            <a:endParaRPr lang="en-US" dirty="0"/>
          </a:p>
        </p:txBody>
      </p:sp>
      <p:sp>
        <p:nvSpPr>
          <p:cNvPr id="2" name="Title 1"/>
          <p:cNvSpPr>
            <a:spLocks noGrp="1"/>
          </p:cNvSpPr>
          <p:nvPr>
            <p:ph type="title"/>
          </p:nvPr>
        </p:nvSpPr>
        <p:spPr>
          <a:xfrm>
            <a:off x="-76200" y="0"/>
            <a:ext cx="9220200" cy="666750"/>
          </a:xfrm>
        </p:spPr>
        <p:txBody>
          <a:bodyPr>
            <a:normAutofit fontScale="90000"/>
          </a:bodyPr>
          <a:lstStyle/>
          <a:p>
            <a:r>
              <a:rPr lang="en-US" dirty="0"/>
              <a:t> HSA: How Much Can I Contribute?</a:t>
            </a:r>
            <a:endParaRPr lang="en-US" sz="1100" dirty="0"/>
          </a:p>
        </p:txBody>
      </p:sp>
      <p:pic>
        <p:nvPicPr>
          <p:cNvPr id="4" name="Picture 3">
            <a:extLst>
              <a:ext uri="{FF2B5EF4-FFF2-40B4-BE49-F238E27FC236}">
                <a16:creationId xmlns:a16="http://schemas.microsoft.com/office/drawing/2014/main" id="{52023DD5-7137-522B-D4A2-7D32EE2CD993}"/>
              </a:ext>
            </a:extLst>
          </p:cNvPr>
          <p:cNvPicPr>
            <a:picLocks noChangeAspect="1"/>
          </p:cNvPicPr>
          <p:nvPr/>
        </p:nvPicPr>
        <p:blipFill>
          <a:blip r:embed="rId3"/>
          <a:stretch>
            <a:fillRect/>
          </a:stretch>
        </p:blipFill>
        <p:spPr>
          <a:xfrm>
            <a:off x="6324600" y="838200"/>
            <a:ext cx="2109399" cy="1365622"/>
          </a:xfrm>
          <a:prstGeom prst="rect">
            <a:avLst/>
          </a:prstGeom>
        </p:spPr>
      </p:pic>
    </p:spTree>
    <p:extLst>
      <p:ext uri="{BB962C8B-B14F-4D97-AF65-F5344CB8AC3E}">
        <p14:creationId xmlns:p14="http://schemas.microsoft.com/office/powerpoint/2010/main" val="13120383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03D20-1433-FD5A-2E17-20F2ABD3F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78E7B-7A6C-AE3C-0567-FE4598233EC5}"/>
              </a:ext>
            </a:extLst>
          </p:cNvPr>
          <p:cNvSpPr>
            <a:spLocks noGrp="1"/>
          </p:cNvSpPr>
          <p:nvPr>
            <p:ph type="title"/>
          </p:nvPr>
        </p:nvSpPr>
        <p:spPr/>
        <p:txBody>
          <a:bodyPr>
            <a:normAutofit fontScale="90000"/>
          </a:bodyPr>
          <a:lstStyle/>
          <a:p>
            <a:r>
              <a:rPr lang="en-US" dirty="0"/>
              <a:t>Flexible Spending Accounts</a:t>
            </a:r>
          </a:p>
        </p:txBody>
      </p:sp>
      <p:sp>
        <p:nvSpPr>
          <p:cNvPr id="4" name="TextBox 3">
            <a:extLst>
              <a:ext uri="{FF2B5EF4-FFF2-40B4-BE49-F238E27FC236}">
                <a16:creationId xmlns:a16="http://schemas.microsoft.com/office/drawing/2014/main" id="{AE457402-6456-14C5-F5D3-5166A75FC32D}"/>
              </a:ext>
            </a:extLst>
          </p:cNvPr>
          <p:cNvSpPr txBox="1"/>
          <p:nvPr/>
        </p:nvSpPr>
        <p:spPr>
          <a:xfrm>
            <a:off x="457200" y="914400"/>
            <a:ext cx="7924800" cy="4563301"/>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cs typeface="Arial"/>
              </a:rPr>
              <a:t>Healthcare FSA annual maximum </a:t>
            </a:r>
            <a:r>
              <a:rPr kumimoji="0" lang="en-US" sz="2000" b="0" i="0" u="none" strike="noStrike" kern="1200" cap="none" spc="0" normalizeH="0" baseline="0" noProof="0" dirty="0">
                <a:ln>
                  <a:noFill/>
                </a:ln>
                <a:solidFill>
                  <a:prstClr val="black"/>
                </a:solidFill>
                <a:effectLst/>
                <a:uLnTx/>
                <a:uFillTx/>
                <a:latin typeface="Calibri" panose="020F0502020204030204"/>
                <a:cs typeface="Arial"/>
              </a:rPr>
              <a:t>- $3,400</a:t>
            </a:r>
            <a:r>
              <a:rPr kumimoji="0" lang="en-US" sz="2800" b="0" i="0" u="none" strike="noStrike" kern="1200" cap="none" spc="0" normalizeH="0" baseline="0" noProof="0" dirty="0">
                <a:ln>
                  <a:noFill/>
                </a:ln>
                <a:solidFill>
                  <a:prstClr val="black"/>
                </a:solidFill>
                <a:effectLst/>
                <a:uLnTx/>
                <a:uFillTx/>
                <a:latin typeface="Calibri" panose="020F0502020204030204"/>
                <a:cs typeface="Arial"/>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077A8"/>
                </a:solidFill>
                <a:effectLst/>
                <a:uLnTx/>
                <a:uFillTx/>
                <a:latin typeface="Calibri" panose="020F0502020204030204"/>
                <a:cs typeface="Arial"/>
              </a:rPr>
              <a:t>Allows IRS-approved medical, Rx, dental or vision expenses not covered by the insurance plan with pre-tax dollars.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077A8"/>
                </a:solidFill>
                <a:effectLst/>
                <a:uLnTx/>
                <a:uFillTx/>
                <a:latin typeface="Calibri" panose="020F0502020204030204"/>
                <a:cs typeface="Arial"/>
              </a:rPr>
              <a:t>You can now carryover up to $500 to the following calendar year.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077A8"/>
                </a:solidFill>
                <a:effectLst/>
                <a:uLnTx/>
                <a:uFillTx/>
                <a:latin typeface="Calibri" panose="020F0502020204030204"/>
                <a:cs typeface="Arial"/>
              </a:rPr>
              <a:t>Full annual election amount available immediately.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077A8"/>
                </a:solidFill>
                <a:effectLst/>
                <a:uLnTx/>
                <a:uFillTx/>
                <a:latin typeface="Calibri" panose="020F0502020204030204"/>
                <a:cs typeface="Arial"/>
              </a:rPr>
              <a:t>Some examples include: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39A37"/>
                </a:solidFill>
                <a:effectLst/>
                <a:uLnTx/>
                <a:uFillTx/>
                <a:latin typeface="Calibri" panose="020F0502020204030204"/>
                <a:cs typeface="Arial"/>
              </a:rPr>
              <a:t>Medical and Pharmacy copays and out-of-pocket expenses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39A37"/>
                </a:solidFill>
                <a:effectLst/>
                <a:uLnTx/>
                <a:uFillTx/>
                <a:latin typeface="Calibri" panose="020F0502020204030204"/>
                <a:cs typeface="Arial"/>
              </a:rPr>
              <a:t>Hearing services, including hearing aids and batteries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39A37"/>
                </a:solidFill>
                <a:effectLst/>
                <a:uLnTx/>
                <a:uFillTx/>
                <a:latin typeface="Calibri" panose="020F0502020204030204"/>
                <a:cs typeface="Arial"/>
              </a:rPr>
              <a:t>Vision services, including contact lenses and solution, eye exams and eyeglasses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39A37"/>
                </a:solidFill>
                <a:effectLst/>
                <a:uLnTx/>
                <a:uFillTx/>
                <a:latin typeface="Calibri" panose="020F0502020204030204"/>
                <a:cs typeface="Arial"/>
              </a:rPr>
              <a:t>Dental services and orthodontia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39A37"/>
                </a:solidFill>
                <a:effectLst/>
                <a:uLnTx/>
                <a:uFillTx/>
                <a:latin typeface="Calibri" panose="020F0502020204030204"/>
                <a:cs typeface="Arial"/>
              </a:rPr>
              <a:t>Over-the-Counter medications when prescribed by a Physician</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890DB"/>
                </a:solidFill>
                <a:effectLst/>
                <a:uLnTx/>
                <a:uFillTx/>
                <a:latin typeface="Calibri" panose="020F0502020204030204"/>
                <a:cs typeface="Arial"/>
              </a:rPr>
              <a:t>Require substantiation for any expenses that are not a copay on the medical or pharmacy plan. </a:t>
            </a:r>
          </a:p>
          <a:p>
            <a:pPr marL="1371600" marR="0" lvl="3"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890DB"/>
              </a:solidFill>
              <a:effectLst/>
              <a:uLnTx/>
              <a:uFillTx/>
              <a:latin typeface="Calibri" panose="020F0502020204030204"/>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Limited Healthcare FSA </a:t>
            </a:r>
            <a:r>
              <a:rPr kumimoji="0" lang="en-US" sz="1800" b="0" i="0" u="none" strike="noStrike" kern="1200" cap="none" spc="0" normalizeH="0" baseline="0" noProof="0" dirty="0">
                <a:ln>
                  <a:noFill/>
                </a:ln>
                <a:solidFill>
                  <a:prstClr val="black"/>
                </a:solidFill>
                <a:effectLst/>
                <a:uLnTx/>
                <a:uFillTx/>
                <a:latin typeface="Calibri" panose="020F0502020204030204"/>
                <a:cs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cs typeface="Arial"/>
              </a:rPr>
              <a:t>Allows IRS-approved dental or vision expenses not covered by the insurance plan with pre-tax dollars. </a:t>
            </a:r>
            <a:r>
              <a:rPr kumimoji="0" lang="en-US" sz="1800" b="0" i="0" u="none" strike="noStrike" kern="1200" cap="none" spc="0" normalizeH="0" baseline="0" noProof="0" dirty="0">
                <a:ln>
                  <a:noFill/>
                </a:ln>
                <a:solidFill>
                  <a:prstClr val="black"/>
                </a:solidFill>
                <a:effectLst/>
                <a:uLnTx/>
                <a:uFillTx/>
                <a:latin typeface="Calibri" panose="020F0502020204030204"/>
                <a:cs typeface="Arial"/>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077A8"/>
                </a:solidFill>
                <a:effectLst/>
                <a:uLnTx/>
                <a:uFillTx/>
                <a:latin typeface="Calibri" panose="020F0502020204030204"/>
                <a:cs typeface="Arial"/>
              </a:rPr>
              <a:t>If you are contributing to an HSA account, you can only enroll in the Limited FSA.</a:t>
            </a:r>
            <a:endParaRPr kumimoji="0" lang="en-US" sz="1600" b="0" i="0" u="none" strike="noStrike" kern="1200" cap="none" spc="0" normalizeH="0" baseline="0" noProof="0" dirty="0">
              <a:ln>
                <a:noFill/>
              </a:ln>
              <a:solidFill>
                <a:srgbClr val="6077A8"/>
              </a:solidFill>
              <a:effectLst/>
              <a:uLnTx/>
              <a:uFillTx/>
              <a:latin typeface="Calibri" panose="020F0502020204030204"/>
              <a:cs typeface="Arial"/>
            </a:endParaRPr>
          </a:p>
        </p:txBody>
      </p:sp>
      <p:pic>
        <p:nvPicPr>
          <p:cNvPr id="5" name="Picture 4">
            <a:extLst>
              <a:ext uri="{FF2B5EF4-FFF2-40B4-BE49-F238E27FC236}">
                <a16:creationId xmlns:a16="http://schemas.microsoft.com/office/drawing/2014/main" id="{648EA7FE-B016-5CE4-7FE9-0C83827945A5}"/>
              </a:ext>
            </a:extLst>
          </p:cNvPr>
          <p:cNvPicPr>
            <a:picLocks noChangeAspect="1"/>
          </p:cNvPicPr>
          <p:nvPr/>
        </p:nvPicPr>
        <p:blipFill>
          <a:blip r:embed="rId3"/>
          <a:stretch>
            <a:fillRect/>
          </a:stretch>
        </p:blipFill>
        <p:spPr>
          <a:xfrm>
            <a:off x="7086600" y="1830428"/>
            <a:ext cx="1902117" cy="1365622"/>
          </a:xfrm>
          <a:prstGeom prst="rect">
            <a:avLst/>
          </a:prstGeom>
        </p:spPr>
      </p:pic>
    </p:spTree>
    <p:extLst>
      <p:ext uri="{BB962C8B-B14F-4D97-AF65-F5344CB8AC3E}">
        <p14:creationId xmlns:p14="http://schemas.microsoft.com/office/powerpoint/2010/main" val="10549441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A483-5540-D0F2-71FB-28EE16B18CA3}"/>
              </a:ext>
            </a:extLst>
          </p:cNvPr>
          <p:cNvSpPr>
            <a:spLocks noGrp="1"/>
          </p:cNvSpPr>
          <p:nvPr>
            <p:ph type="title"/>
          </p:nvPr>
        </p:nvSpPr>
        <p:spPr/>
        <p:txBody>
          <a:bodyPr>
            <a:normAutofit fontScale="90000"/>
          </a:bodyPr>
          <a:lstStyle/>
          <a:p>
            <a:r>
              <a:rPr lang="en-US" dirty="0"/>
              <a:t>Flexible Spending Accounts</a:t>
            </a:r>
          </a:p>
        </p:txBody>
      </p:sp>
      <p:sp>
        <p:nvSpPr>
          <p:cNvPr id="3" name="TextBox 2">
            <a:extLst>
              <a:ext uri="{FF2B5EF4-FFF2-40B4-BE49-F238E27FC236}">
                <a16:creationId xmlns:a16="http://schemas.microsoft.com/office/drawing/2014/main" id="{04715665-F556-AF55-201B-3749D6520FAE}"/>
              </a:ext>
            </a:extLst>
          </p:cNvPr>
          <p:cNvSpPr txBox="1"/>
          <p:nvPr/>
        </p:nvSpPr>
        <p:spPr>
          <a:xfrm>
            <a:off x="457200" y="914400"/>
            <a:ext cx="7924800" cy="4478149"/>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cs typeface="Arial"/>
              </a:rPr>
              <a:t>Plan Year – January 1 thru December 31</a:t>
            </a:r>
          </a:p>
          <a:p>
            <a:pPr marL="0" marR="0" lvl="0" indent="0" algn="l" defTabSz="914400" rtl="0" eaLnBrk="1" fontAlgn="auto" latinLnBrk="0" hangingPunct="1">
              <a:lnSpc>
                <a:spcPct val="90000"/>
              </a:lnSpc>
              <a:spcBef>
                <a:spcPct val="40000"/>
              </a:spcBef>
              <a:spcAft>
                <a:spcPts val="600"/>
              </a:spcAft>
              <a:buClrTx/>
              <a:buSzPct val="70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Arial"/>
              </a:rPr>
              <a:t>	</a:t>
            </a:r>
            <a:r>
              <a:rPr kumimoji="0" lang="en-US" sz="1800" b="1" i="0" u="none" strike="noStrike" kern="1200" cap="none" spc="0" normalizeH="0" baseline="0" noProof="0" dirty="0">
                <a:ln>
                  <a:noFill/>
                </a:ln>
                <a:solidFill>
                  <a:prstClr val="black"/>
                </a:solidFill>
                <a:effectLst/>
                <a:uLnTx/>
                <a:uFillTx/>
                <a:latin typeface="Calibri" panose="020F0502020204030204"/>
                <a:cs typeface="Arial"/>
              </a:rPr>
              <a:t>Decision is IRREVOCABLE for the entire plan year! </a:t>
            </a:r>
            <a:endParaRPr lang="en-US" b="1" dirty="0">
              <a:solidFill>
                <a:prstClr val="black"/>
              </a:solidFill>
              <a:latin typeface="Calibri" panose="020F0502020204030204"/>
              <a:cs typeface="Arial"/>
            </a:endParaRPr>
          </a:p>
          <a:p>
            <a:pPr marL="0" marR="0" lvl="0" indent="0" algn="l" defTabSz="914400" rtl="0" eaLnBrk="1" fontAlgn="auto" latinLnBrk="0" hangingPunct="1">
              <a:lnSpc>
                <a:spcPct val="90000"/>
              </a:lnSpc>
              <a:spcBef>
                <a:spcPct val="40000"/>
              </a:spcBef>
              <a:spcAft>
                <a:spcPts val="600"/>
              </a:spcAft>
              <a:buClrTx/>
              <a:buSzPct val="70000"/>
              <a:buFont typeface="Arial" panose="020B0604020202020204" pitchFamily="34" charset="0"/>
              <a:buNone/>
              <a:tabLst/>
              <a:defRPr/>
            </a:pPr>
            <a:r>
              <a:rPr kumimoji="0" lang="en-US" sz="2000" b="0" i="0" u="none" strike="noStrike" kern="1200" cap="none" spc="0" normalizeH="0" baseline="0" noProof="0" dirty="0">
                <a:ln>
                  <a:noFill/>
                </a:ln>
                <a:effectLst/>
                <a:uLnTx/>
                <a:uFillTx/>
                <a:latin typeface="Calibri" panose="020F0502020204030204"/>
                <a:cs typeface="Arial"/>
              </a:rPr>
              <a:t>Be conservative! The IRS has a strict </a:t>
            </a:r>
            <a:r>
              <a:rPr kumimoji="0" lang="en-US" sz="2000" b="1" i="0" u="none" strike="noStrike" kern="1200" cap="none" spc="0" normalizeH="0" baseline="0" noProof="0" dirty="0">
                <a:ln>
                  <a:noFill/>
                </a:ln>
                <a:effectLst/>
                <a:uLnTx/>
                <a:uFillTx/>
                <a:latin typeface="Calibri" panose="020F0502020204030204"/>
                <a:cs typeface="Arial"/>
              </a:rPr>
              <a:t>“Use it or Lose it” </a:t>
            </a:r>
            <a:r>
              <a:rPr kumimoji="0" lang="en-US" sz="2000" b="0" i="0" u="none" strike="noStrike" kern="1200" cap="none" spc="0" normalizeH="0" baseline="0" noProof="0" dirty="0">
                <a:ln>
                  <a:noFill/>
                </a:ln>
                <a:effectLst/>
                <a:uLnTx/>
                <a:uFillTx/>
                <a:latin typeface="Calibri" panose="020F0502020204030204"/>
                <a:cs typeface="Arial"/>
              </a:rPr>
              <a:t>rule.  If you do not use the full amount in your FSA, you will lose any remaining funds </a:t>
            </a:r>
            <a:r>
              <a:rPr kumimoji="0" lang="en-US" sz="1800" b="0" i="1" u="none" strike="noStrike" kern="1200" cap="none" spc="0" normalizeH="0" baseline="0" noProof="0" dirty="0">
                <a:ln>
                  <a:noFill/>
                </a:ln>
                <a:effectLst/>
                <a:uLnTx/>
                <a:uFillTx/>
                <a:latin typeface="Calibri" panose="020F0502020204030204"/>
                <a:cs typeface="Arial"/>
              </a:rPr>
              <a:t>(except the $500 rollover for the HealthCare FSA). </a:t>
            </a:r>
            <a:endParaRPr kumimoji="0" lang="en-US" sz="2000" b="0" i="1" u="none" strike="noStrike" kern="1200" cap="none" spc="0" normalizeH="0" baseline="0" noProof="0" dirty="0">
              <a:ln>
                <a:noFill/>
              </a:ln>
              <a:effectLst/>
              <a:uLnTx/>
              <a:uFillTx/>
              <a:latin typeface="Calibri" panose="020F0502020204030204"/>
              <a:cs typeface="Arial"/>
            </a:endParaRPr>
          </a:p>
          <a:p>
            <a:pPr marL="685800" marR="0" lvl="1" indent="-228600" algn="l" defTabSz="914400" rtl="0" eaLnBrk="1" fontAlgn="auto" latinLnBrk="0" hangingPunct="1">
              <a:lnSpc>
                <a:spcPct val="90000"/>
              </a:lnSpc>
              <a:spcBef>
                <a:spcPts val="500"/>
              </a:spcBef>
              <a:spcAft>
                <a:spcPts val="600"/>
              </a:spcAft>
              <a:buClrTx/>
              <a:buSzPct val="70000"/>
              <a:buFont typeface="Arial" panose="020B0604020202020204" pitchFamily="34" charset="0"/>
              <a:buChar char="•"/>
              <a:tabLst/>
              <a:defRPr/>
            </a:pPr>
            <a:r>
              <a:rPr kumimoji="0" lang="en-US" b="0" i="0" u="none" strike="noStrike" kern="1200" cap="none" spc="0" normalizeH="0" baseline="0" noProof="0" dirty="0">
                <a:ln>
                  <a:noFill/>
                </a:ln>
                <a:solidFill>
                  <a:schemeClr val="accent4"/>
                </a:solidFill>
                <a:effectLst/>
                <a:uLnTx/>
                <a:uFillTx/>
                <a:latin typeface="Calibri" panose="020F0502020204030204"/>
                <a:cs typeface="Arial"/>
              </a:rPr>
              <a:t>Adjustments can be made if a “qualifying event” (marriage, divorce, death, birth, adoption) occurs.</a:t>
            </a:r>
          </a:p>
          <a:p>
            <a:pPr marL="685800" marR="0" lvl="1" indent="-228600" algn="l" defTabSz="914400" rtl="0" eaLnBrk="1" fontAlgn="auto" latinLnBrk="0" hangingPunct="1">
              <a:lnSpc>
                <a:spcPct val="90000"/>
              </a:lnSpc>
              <a:spcBef>
                <a:spcPts val="500"/>
              </a:spcBef>
              <a:spcAft>
                <a:spcPts val="600"/>
              </a:spcAft>
              <a:buClrTx/>
              <a:buSzPct val="70000"/>
              <a:buFont typeface="Arial" panose="020B0604020202020204" pitchFamily="34" charset="0"/>
              <a:buChar char="•"/>
              <a:tabLst/>
              <a:defRPr/>
            </a:pPr>
            <a:r>
              <a:rPr kumimoji="0" lang="en-US" b="0" i="0" u="none" strike="noStrike" kern="1200" cap="none" spc="0" normalizeH="0" baseline="0" noProof="0" dirty="0">
                <a:ln>
                  <a:noFill/>
                </a:ln>
                <a:solidFill>
                  <a:schemeClr val="accent4"/>
                </a:solidFill>
                <a:effectLst/>
                <a:uLnTx/>
                <a:uFillTx/>
                <a:latin typeface="Calibri" panose="020F0502020204030204"/>
                <a:cs typeface="Arial"/>
              </a:rPr>
              <a:t>You cannot transfer funds from one FSA to another.</a:t>
            </a:r>
          </a:p>
          <a:p>
            <a:pPr marL="685800" marR="0" lvl="1" indent="-228600" algn="l" defTabSz="914400" rtl="0" eaLnBrk="1" fontAlgn="auto" latinLnBrk="0" hangingPunct="1">
              <a:lnSpc>
                <a:spcPct val="90000"/>
              </a:lnSpc>
              <a:spcBef>
                <a:spcPts val="500"/>
              </a:spcBef>
              <a:spcAft>
                <a:spcPts val="600"/>
              </a:spcAft>
              <a:buClrTx/>
              <a:buSzPct val="70000"/>
              <a:buFont typeface="Arial" panose="020B0604020202020204" pitchFamily="34" charset="0"/>
              <a:buChar char="•"/>
              <a:tabLst/>
              <a:defRPr/>
            </a:pPr>
            <a:r>
              <a:rPr kumimoji="0" lang="en-US" b="0" i="0" u="none" strike="noStrike" kern="1200" cap="none" spc="0" normalizeH="0" baseline="0" noProof="0" dirty="0">
                <a:ln>
                  <a:noFill/>
                </a:ln>
                <a:solidFill>
                  <a:schemeClr val="accent4"/>
                </a:solidFill>
                <a:effectLst/>
                <a:uLnTx/>
                <a:uFillTx/>
                <a:latin typeface="Calibri" panose="020F0502020204030204"/>
                <a:cs typeface="Arial"/>
              </a:rPr>
              <a:t>The plan provides a Grace Period.</a:t>
            </a:r>
          </a:p>
          <a:p>
            <a:pPr marL="685800" marR="0" lvl="1" indent="-228600" algn="l" defTabSz="914400" rtl="0" eaLnBrk="1" fontAlgn="auto" latinLnBrk="0" hangingPunct="1">
              <a:lnSpc>
                <a:spcPct val="90000"/>
              </a:lnSpc>
              <a:spcBef>
                <a:spcPts val="500"/>
              </a:spcBef>
              <a:spcAft>
                <a:spcPts val="600"/>
              </a:spcAft>
              <a:buClrTx/>
              <a:buSzPct val="70000"/>
              <a:buFont typeface="Arial" panose="020B0604020202020204" pitchFamily="34" charset="0"/>
              <a:buChar char="•"/>
              <a:tabLst/>
              <a:defRPr/>
            </a:pPr>
            <a:r>
              <a:rPr kumimoji="0" lang="en-US" b="0" i="0" u="none" strike="noStrike" kern="1200" cap="none" spc="0" normalizeH="0" baseline="0" noProof="0" dirty="0">
                <a:ln>
                  <a:noFill/>
                </a:ln>
                <a:solidFill>
                  <a:schemeClr val="accent4"/>
                </a:solidFill>
                <a:effectLst/>
                <a:uLnTx/>
                <a:uFillTx/>
                <a:latin typeface="Calibri" panose="020F0502020204030204"/>
                <a:cs typeface="Arial"/>
              </a:rPr>
              <a:t>You have until March 31st to submit claims for reimbursement.</a:t>
            </a:r>
          </a:p>
          <a:p>
            <a:pPr marL="685800" marR="0" lvl="1" indent="-228600" algn="l" defTabSz="914400" rtl="0" eaLnBrk="1" fontAlgn="auto" latinLnBrk="0" hangingPunct="1">
              <a:lnSpc>
                <a:spcPct val="90000"/>
              </a:lnSpc>
              <a:spcBef>
                <a:spcPts val="500"/>
              </a:spcBef>
              <a:spcAft>
                <a:spcPts val="600"/>
              </a:spcAft>
              <a:buClrTx/>
              <a:buSzPct val="70000"/>
              <a:buFont typeface="Arial" panose="020B0604020202020204" pitchFamily="34" charset="0"/>
              <a:buChar char="•"/>
              <a:tabLst/>
              <a:defRPr/>
            </a:pPr>
            <a:r>
              <a:rPr kumimoji="0" lang="en-US" b="0" i="0" u="none" strike="noStrike" kern="1200" cap="none" spc="0" normalizeH="0" baseline="0" noProof="0" dirty="0">
                <a:ln>
                  <a:noFill/>
                </a:ln>
                <a:solidFill>
                  <a:schemeClr val="accent4"/>
                </a:solidFill>
                <a:effectLst/>
                <a:uLnTx/>
                <a:uFillTx/>
                <a:latin typeface="Calibri" panose="020F0502020204030204"/>
                <a:cs typeface="Arial"/>
              </a:rPr>
              <a:t>You cannot have a Healthcare FSA and an HDHP plan, unless you have a Limited Purpose FSA Plan.</a:t>
            </a:r>
          </a:p>
        </p:txBody>
      </p:sp>
      <p:pic>
        <p:nvPicPr>
          <p:cNvPr id="4" name="Picture 3">
            <a:extLst>
              <a:ext uri="{FF2B5EF4-FFF2-40B4-BE49-F238E27FC236}">
                <a16:creationId xmlns:a16="http://schemas.microsoft.com/office/drawing/2014/main" id="{2D24371B-9800-87ED-A207-79BF34BE4686}"/>
              </a:ext>
            </a:extLst>
          </p:cNvPr>
          <p:cNvPicPr>
            <a:picLocks noChangeAspect="1"/>
          </p:cNvPicPr>
          <p:nvPr/>
        </p:nvPicPr>
        <p:blipFill>
          <a:blip r:embed="rId3"/>
          <a:stretch>
            <a:fillRect/>
          </a:stretch>
        </p:blipFill>
        <p:spPr>
          <a:xfrm>
            <a:off x="7540653" y="4953000"/>
            <a:ext cx="1146147" cy="1146147"/>
          </a:xfrm>
          <a:prstGeom prst="rect">
            <a:avLst/>
          </a:prstGeom>
        </p:spPr>
      </p:pic>
    </p:spTree>
    <p:extLst>
      <p:ext uri="{BB962C8B-B14F-4D97-AF65-F5344CB8AC3E}">
        <p14:creationId xmlns:p14="http://schemas.microsoft.com/office/powerpoint/2010/main" val="5484949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C634-1DB8-39B1-F642-27541A8C4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1B440-4DF7-59F6-7036-E69B38AA8309}"/>
              </a:ext>
            </a:extLst>
          </p:cNvPr>
          <p:cNvSpPr>
            <a:spLocks noGrp="1"/>
          </p:cNvSpPr>
          <p:nvPr>
            <p:ph type="title"/>
          </p:nvPr>
        </p:nvSpPr>
        <p:spPr/>
        <p:txBody>
          <a:bodyPr>
            <a:normAutofit fontScale="90000"/>
          </a:bodyPr>
          <a:lstStyle/>
          <a:p>
            <a:r>
              <a:rPr lang="en-US" dirty="0"/>
              <a:t>Dependent Care FSA Plan</a:t>
            </a:r>
          </a:p>
        </p:txBody>
      </p:sp>
      <p:sp>
        <p:nvSpPr>
          <p:cNvPr id="3" name="TextBox 2">
            <a:extLst>
              <a:ext uri="{FF2B5EF4-FFF2-40B4-BE49-F238E27FC236}">
                <a16:creationId xmlns:a16="http://schemas.microsoft.com/office/drawing/2014/main" id="{988525FF-9419-C6AF-F7D6-644994E5FAD3}"/>
              </a:ext>
            </a:extLst>
          </p:cNvPr>
          <p:cNvSpPr txBox="1"/>
          <p:nvPr/>
        </p:nvSpPr>
        <p:spPr>
          <a:xfrm>
            <a:off x="457200" y="914400"/>
            <a:ext cx="7924800" cy="520039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cs typeface="Arial"/>
              </a:rPr>
              <a:t>Dependent care FSA annual maximum is $7,500.  Features of this plan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cs typeface="Arial"/>
              </a:rPr>
              <a:t>This program lets you pay for certain IRS-approved dependent daycare expenses with pre-tax dollars.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cs typeface="Arial"/>
              </a:rPr>
              <a:t>Rollover provision does not apply.  Use it or lose it rule applies.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cs typeface="Arial"/>
              </a:rPr>
              <a:t>Eligible for care while parents are at work or school.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cs typeface="Arial"/>
              </a:rPr>
              <a:t>ONLY amount payroll deducted to date is available for distribution.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cs typeface="Arial"/>
              </a:rPr>
              <a:t>Some examples include: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077A8"/>
                </a:solidFill>
                <a:effectLst/>
                <a:uLnTx/>
                <a:uFillTx/>
                <a:latin typeface="Calibri" panose="020F0502020204030204"/>
                <a:cs typeface="Arial"/>
              </a:rPr>
              <a:t>Daycare/Preschool for dependent children to age 13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077A8"/>
                </a:solidFill>
                <a:effectLst/>
                <a:uLnTx/>
                <a:uFillTx/>
                <a:latin typeface="Calibri" panose="020F0502020204030204"/>
                <a:cs typeface="Arial"/>
              </a:rPr>
              <a:t>Adult daycare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077A8"/>
                </a:solidFill>
                <a:effectLst/>
                <a:uLnTx/>
                <a:uFillTx/>
                <a:latin typeface="Calibri" panose="020F0502020204030204"/>
                <a:cs typeface="Arial"/>
              </a:rPr>
              <a:t>Before and after school programs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077A8"/>
                </a:solidFill>
                <a:effectLst/>
                <a:uLnTx/>
                <a:uFillTx/>
                <a:latin typeface="Calibri" panose="020F0502020204030204"/>
                <a:cs typeface="Arial"/>
              </a:rPr>
              <a:t>Camps</a:t>
            </a:r>
          </a:p>
        </p:txBody>
      </p:sp>
      <p:pic>
        <p:nvPicPr>
          <p:cNvPr id="5" name="Picture 4">
            <a:extLst>
              <a:ext uri="{FF2B5EF4-FFF2-40B4-BE49-F238E27FC236}">
                <a16:creationId xmlns:a16="http://schemas.microsoft.com/office/drawing/2014/main" id="{B29D53F0-72B4-0914-2142-572CE9782175}"/>
              </a:ext>
            </a:extLst>
          </p:cNvPr>
          <p:cNvPicPr>
            <a:picLocks noChangeAspect="1"/>
          </p:cNvPicPr>
          <p:nvPr/>
        </p:nvPicPr>
        <p:blipFill>
          <a:blip r:embed="rId3"/>
          <a:stretch>
            <a:fillRect/>
          </a:stretch>
        </p:blipFill>
        <p:spPr>
          <a:xfrm>
            <a:off x="6858000" y="4996134"/>
            <a:ext cx="1981372" cy="1347333"/>
          </a:xfrm>
          <a:prstGeom prst="rect">
            <a:avLst/>
          </a:prstGeom>
        </p:spPr>
      </p:pic>
    </p:spTree>
    <p:extLst>
      <p:ext uri="{BB962C8B-B14F-4D97-AF65-F5344CB8AC3E}">
        <p14:creationId xmlns:p14="http://schemas.microsoft.com/office/powerpoint/2010/main" val="67468271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Dental </a:t>
            </a:r>
          </a:p>
        </p:txBody>
      </p:sp>
      <p:pic>
        <p:nvPicPr>
          <p:cNvPr id="6" name="Picture 5">
            <a:extLst>
              <a:ext uri="{FF2B5EF4-FFF2-40B4-BE49-F238E27FC236}">
                <a16:creationId xmlns:a16="http://schemas.microsoft.com/office/drawing/2014/main" id="{DD97EC53-1F48-5D87-2C43-35CC921A1BEF}"/>
              </a:ext>
            </a:extLst>
          </p:cNvPr>
          <p:cNvPicPr>
            <a:picLocks noChangeAspect="1"/>
          </p:cNvPicPr>
          <p:nvPr/>
        </p:nvPicPr>
        <p:blipFill>
          <a:blip r:embed="rId3"/>
          <a:stretch>
            <a:fillRect/>
          </a:stretch>
        </p:blipFill>
        <p:spPr>
          <a:xfrm>
            <a:off x="529371" y="1295400"/>
            <a:ext cx="1847248" cy="402371"/>
          </a:xfrm>
          <a:prstGeom prst="rect">
            <a:avLst/>
          </a:prstGeom>
        </p:spPr>
      </p:pic>
    </p:spTree>
    <p:extLst>
      <p:ext uri="{BB962C8B-B14F-4D97-AF65-F5344CB8AC3E}">
        <p14:creationId xmlns:p14="http://schemas.microsoft.com/office/powerpoint/2010/main" val="37022475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15392-7EDC-4201-97D7-93A850465351}"/>
              </a:ext>
            </a:extLst>
          </p:cNvPr>
          <p:cNvSpPr>
            <a:spLocks noGrp="1"/>
          </p:cNvSpPr>
          <p:nvPr>
            <p:ph idx="1"/>
          </p:nvPr>
        </p:nvSpPr>
        <p:spPr/>
        <p:txBody>
          <a:bodyPr/>
          <a:lstStyle/>
          <a:p>
            <a:r>
              <a:rPr lang="en-US" dirty="0"/>
              <a:t>Opportunity to make changes to your benefit elections and to review which dependents you will cover</a:t>
            </a:r>
          </a:p>
          <a:p>
            <a:r>
              <a:rPr lang="en-US" dirty="0"/>
              <a:t>Elections made during this period will remain in effect for a 12-month period, unless you experience an IRS-approved “qualifying event”</a:t>
            </a:r>
          </a:p>
          <a:p>
            <a:r>
              <a:rPr lang="en-US" dirty="0"/>
              <a:t>Approved qualifying events include: </a:t>
            </a:r>
          </a:p>
          <a:p>
            <a:pPr lvl="1"/>
            <a:r>
              <a:rPr lang="en-US" dirty="0">
                <a:solidFill>
                  <a:schemeClr val="accent4">
                    <a:lumMod val="60000"/>
                    <a:lumOff val="40000"/>
                  </a:schemeClr>
                </a:solidFill>
              </a:rPr>
              <a:t>Marriage or Divorce</a:t>
            </a:r>
          </a:p>
          <a:p>
            <a:pPr lvl="1"/>
            <a:r>
              <a:rPr lang="en-US" dirty="0">
                <a:solidFill>
                  <a:schemeClr val="accent4">
                    <a:lumMod val="60000"/>
                    <a:lumOff val="40000"/>
                  </a:schemeClr>
                </a:solidFill>
              </a:rPr>
              <a:t>Death</a:t>
            </a:r>
          </a:p>
          <a:p>
            <a:pPr lvl="1"/>
            <a:r>
              <a:rPr lang="en-US" dirty="0">
                <a:solidFill>
                  <a:schemeClr val="accent4">
                    <a:lumMod val="60000"/>
                    <a:lumOff val="40000"/>
                  </a:schemeClr>
                </a:solidFill>
              </a:rPr>
              <a:t>Birth or adoption of a dependent</a:t>
            </a:r>
          </a:p>
          <a:p>
            <a:pPr lvl="1"/>
            <a:r>
              <a:rPr lang="en-US" dirty="0">
                <a:solidFill>
                  <a:schemeClr val="accent4">
                    <a:lumMod val="60000"/>
                    <a:lumOff val="40000"/>
                  </a:schemeClr>
                </a:solidFill>
              </a:rPr>
              <a:t>Change in employment status</a:t>
            </a:r>
          </a:p>
          <a:p>
            <a:pPr lvl="1"/>
            <a:r>
              <a:rPr lang="en-US" dirty="0">
                <a:solidFill>
                  <a:schemeClr val="accent4">
                    <a:lumMod val="60000"/>
                    <a:lumOff val="40000"/>
                  </a:schemeClr>
                </a:solidFill>
              </a:rPr>
              <a:t>Change in dependent’s eligibility status</a:t>
            </a:r>
          </a:p>
          <a:p>
            <a:pPr lvl="1"/>
            <a:r>
              <a:rPr lang="en-US" dirty="0">
                <a:solidFill>
                  <a:schemeClr val="accent4">
                    <a:lumMod val="60000"/>
                    <a:lumOff val="40000"/>
                  </a:schemeClr>
                </a:solidFill>
              </a:rPr>
              <a:t>Loss of or significant change to your current coverage</a:t>
            </a:r>
          </a:p>
          <a:p>
            <a:pPr lvl="1"/>
            <a:r>
              <a:rPr lang="en-US" dirty="0">
                <a:solidFill>
                  <a:schemeClr val="accent4">
                    <a:lumMod val="60000"/>
                    <a:lumOff val="40000"/>
                  </a:schemeClr>
                </a:solidFill>
              </a:rPr>
              <a:t>Judgment, decree or court order</a:t>
            </a:r>
          </a:p>
          <a:p>
            <a:r>
              <a:rPr lang="en-US" dirty="0"/>
              <a:t>You have 30 days from the date of the event (varies by state) to notify Human Resources</a:t>
            </a:r>
          </a:p>
          <a:p>
            <a:endParaRPr lang="en-US" dirty="0"/>
          </a:p>
        </p:txBody>
      </p:sp>
      <p:sp>
        <p:nvSpPr>
          <p:cNvPr id="2" name="Title 1"/>
          <p:cNvSpPr>
            <a:spLocks noGrp="1"/>
          </p:cNvSpPr>
          <p:nvPr>
            <p:ph type="title"/>
          </p:nvPr>
        </p:nvSpPr>
        <p:spPr/>
        <p:txBody>
          <a:bodyPr>
            <a:normAutofit fontScale="90000"/>
          </a:bodyPr>
          <a:lstStyle/>
          <a:p>
            <a:r>
              <a:rPr lang="en-US"/>
              <a:t>Open Enrollment</a:t>
            </a:r>
          </a:p>
        </p:txBody>
      </p:sp>
    </p:spTree>
    <p:extLst>
      <p:ext uri="{BB962C8B-B14F-4D97-AF65-F5344CB8AC3E}">
        <p14:creationId xmlns:p14="http://schemas.microsoft.com/office/powerpoint/2010/main" val="270741833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46038"/>
            <a:ext cx="7924800" cy="737126"/>
          </a:xfrm>
        </p:spPr>
        <p:txBody>
          <a:bodyPr vert="horz" lIns="91440" tIns="45720" rIns="91440" bIns="45720" rtlCol="0" anchor="ctr">
            <a:normAutofit/>
          </a:bodyPr>
          <a:lstStyle/>
          <a:p>
            <a:r>
              <a:rPr lang="en-US" sz="3200" dirty="0"/>
              <a:t>Dental - Benefit Highlights </a:t>
            </a:r>
          </a:p>
        </p:txBody>
      </p:sp>
      <p:graphicFrame>
        <p:nvGraphicFramePr>
          <p:cNvPr id="5" name="Table 4">
            <a:extLst>
              <a:ext uri="{FF2B5EF4-FFF2-40B4-BE49-F238E27FC236}">
                <a16:creationId xmlns:a16="http://schemas.microsoft.com/office/drawing/2014/main" id="{E5738FA0-9CDF-4F49-9FFC-FDC16A0DABC1}"/>
              </a:ext>
            </a:extLst>
          </p:cNvPr>
          <p:cNvGraphicFramePr>
            <a:graphicFrameLocks noGrp="1"/>
          </p:cNvGraphicFramePr>
          <p:nvPr>
            <p:extLst>
              <p:ext uri="{D42A27DB-BD31-4B8C-83A1-F6EECF244321}">
                <p14:modId xmlns:p14="http://schemas.microsoft.com/office/powerpoint/2010/main" val="2135576182"/>
              </p:ext>
            </p:extLst>
          </p:nvPr>
        </p:nvGraphicFramePr>
        <p:xfrm>
          <a:off x="668083" y="1143000"/>
          <a:ext cx="7807834" cy="3141644"/>
        </p:xfrm>
        <a:graphic>
          <a:graphicData uri="http://schemas.openxmlformats.org/drawingml/2006/table">
            <a:tbl>
              <a:tblPr firstRow="1" firstCol="1" lastRow="1" lastCol="1" bandRow="1" bandCol="1"/>
              <a:tblGrid>
                <a:gridCol w="2668883">
                  <a:extLst>
                    <a:ext uri="{9D8B030D-6E8A-4147-A177-3AD203B41FA5}">
                      <a16:colId xmlns:a16="http://schemas.microsoft.com/office/drawing/2014/main" val="3018108643"/>
                    </a:ext>
                  </a:extLst>
                </a:gridCol>
                <a:gridCol w="2568612">
                  <a:extLst>
                    <a:ext uri="{9D8B030D-6E8A-4147-A177-3AD203B41FA5}">
                      <a16:colId xmlns:a16="http://schemas.microsoft.com/office/drawing/2014/main" val="2895295654"/>
                    </a:ext>
                  </a:extLst>
                </a:gridCol>
                <a:gridCol w="2570339">
                  <a:extLst>
                    <a:ext uri="{9D8B030D-6E8A-4147-A177-3AD203B41FA5}">
                      <a16:colId xmlns:a16="http://schemas.microsoft.com/office/drawing/2014/main" val="986083903"/>
                    </a:ext>
                  </a:extLst>
                </a:gridCol>
              </a:tblGrid>
              <a:tr h="266995">
                <a:tc rowSpan="2">
                  <a:txBody>
                    <a:bodyPr/>
                    <a:lstStyle/>
                    <a:p>
                      <a:pPr marL="0" marR="0">
                        <a:spcBef>
                          <a:spcPts val="0"/>
                        </a:spcBef>
                        <a:spcAft>
                          <a:spcPts val="0"/>
                        </a:spcAft>
                        <a:tabLst>
                          <a:tab pos="6972300" algn="l"/>
                        </a:tabLs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6972300" algn="l"/>
                        </a:tabLst>
                      </a:pPr>
                      <a:r>
                        <a:rPr lang="en-US" sz="1000" b="1" dirty="0">
                          <a:effectLst/>
                          <a:latin typeface="Arial" panose="020B0604020202020204" pitchFamily="34" charset="0"/>
                          <a:ea typeface="Times New Roman" panose="02020603050405020304" pitchFamily="18" charset="0"/>
                        </a:rPr>
                        <a:t>      </a:t>
                      </a:r>
                      <a:r>
                        <a:rPr lang="en-US" sz="1000" b="1" dirty="0">
                          <a:solidFill>
                            <a:schemeClr val="bg1"/>
                          </a:solidFill>
                          <a:effectLst/>
                          <a:latin typeface="Arial" panose="020B0604020202020204" pitchFamily="34" charset="0"/>
                          <a:ea typeface="Times New Roman" panose="02020603050405020304" pitchFamily="18" charset="0"/>
                        </a:rPr>
                        <a:t>MetLife</a:t>
                      </a:r>
                    </a:p>
                    <a:p>
                      <a:pPr marL="0" marR="0">
                        <a:spcBef>
                          <a:spcPts val="0"/>
                        </a:spcBef>
                        <a:spcAft>
                          <a:spcPts val="0"/>
                        </a:spcAft>
                        <a:tabLst>
                          <a:tab pos="6972300" algn="l"/>
                        </a:tabLst>
                      </a:pPr>
                      <a:endParaRPr lang="en-US"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spcBef>
                          <a:spcPts val="0"/>
                        </a:spcBef>
                        <a:spcAft>
                          <a:spcPts val="0"/>
                        </a:spcAft>
                        <a:tabLst>
                          <a:tab pos="6972300" algn="l"/>
                        </a:tabLst>
                      </a:pPr>
                      <a:r>
                        <a:rPr lang="en-US" sz="1100" b="1" dirty="0">
                          <a:solidFill>
                            <a:srgbClr val="FFFFFF"/>
                          </a:solidFill>
                          <a:effectLst/>
                          <a:latin typeface="Arial" panose="020B0604020202020204" pitchFamily="34" charset="0"/>
                          <a:ea typeface="Times New Roman" panose="02020603050405020304" pitchFamily="18" charset="0"/>
                        </a:rPr>
                        <a:t>Basic Plan</a:t>
                      </a:r>
                      <a:endParaRPr lang="en-US"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539A37"/>
                    </a:solidFill>
                  </a:tcPr>
                </a:tc>
                <a:tc>
                  <a:txBody>
                    <a:bodyPr/>
                    <a:lstStyle/>
                    <a:p>
                      <a:pPr marL="0" marR="0" algn="ctr">
                        <a:spcBef>
                          <a:spcPts val="0"/>
                        </a:spcBef>
                        <a:spcAft>
                          <a:spcPts val="0"/>
                        </a:spcAft>
                        <a:tabLst>
                          <a:tab pos="6972300" algn="l"/>
                        </a:tabLst>
                      </a:pPr>
                      <a:r>
                        <a:rPr lang="en-US" sz="1100" b="1" dirty="0">
                          <a:solidFill>
                            <a:srgbClr val="FFFFFF"/>
                          </a:solidFill>
                          <a:effectLst/>
                          <a:latin typeface="Arial" panose="020B0604020202020204" pitchFamily="34" charset="0"/>
                          <a:ea typeface="Times New Roman" panose="02020603050405020304" pitchFamily="18" charset="0"/>
                        </a:rPr>
                        <a:t>Premium Plan</a:t>
                      </a:r>
                      <a:endParaRPr lang="en-US"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637174079"/>
                  </a:ext>
                </a:extLst>
              </a:tr>
              <a:tr h="266995">
                <a:tc vMerge="1">
                  <a:txBody>
                    <a:bodyPr/>
                    <a:lstStyle/>
                    <a:p>
                      <a:pPr marL="0" marR="0">
                        <a:spcBef>
                          <a:spcPts val="0"/>
                        </a:spcBef>
                        <a:spcAft>
                          <a:spcPts val="0"/>
                        </a:spcAft>
                        <a:tabLst>
                          <a:tab pos="6972300" algn="l"/>
                        </a:tabLst>
                      </a:pPr>
                      <a:endParaRPr lang="en-US"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a:noFill/>
                    </a:lnT>
                    <a:lnB w="12700" cap="flat" cmpd="sng" algn="ctr">
                      <a:solidFill>
                        <a:srgbClr val="848484"/>
                      </a:solidFill>
                      <a:prstDash val="solid"/>
                      <a:round/>
                      <a:headEnd type="none" w="med" len="med"/>
                      <a:tailEnd type="none" w="med" len="med"/>
                    </a:lnB>
                    <a:solidFill>
                      <a:srgbClr val="0890DB"/>
                    </a:solidFill>
                  </a:tcPr>
                </a:tc>
                <a:tc>
                  <a:txBody>
                    <a:bodyPr/>
                    <a:lstStyle/>
                    <a:p>
                      <a:pPr marL="0" marR="0" algn="ctr">
                        <a:spcBef>
                          <a:spcPts val="0"/>
                        </a:spcBef>
                        <a:spcAft>
                          <a:spcPts val="0"/>
                        </a:spcAft>
                      </a:pPr>
                      <a:r>
                        <a:rPr lang="en-US" sz="10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In-Network Benefits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539A37"/>
                    </a:solidFill>
                  </a:tcPr>
                </a:tc>
                <a:tc>
                  <a:txBody>
                    <a:bodyPr/>
                    <a:lstStyle/>
                    <a:p>
                      <a:pPr marL="0" marR="0" algn="ctr">
                        <a:spcBef>
                          <a:spcPts val="0"/>
                        </a:spcBef>
                        <a:spcAft>
                          <a:spcPts val="0"/>
                        </a:spcAft>
                      </a:pPr>
                      <a:r>
                        <a:rPr lang="en-US" sz="10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In-Network Benefits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070353754"/>
                  </a:ext>
                </a:extLst>
              </a:tr>
              <a:tr h="355994">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Individual</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$50 applies to Basic and Major </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Benefits only</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$50 applies to Basic and Major </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Benefits only</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1725962732"/>
                  </a:ext>
                </a:extLst>
              </a:tr>
              <a:tr h="355994">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Family</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$150 applies to Basic and Major </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Benefits only</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$150 applies to Basic and Major </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Benefits only</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060644"/>
                  </a:ext>
                </a:extLst>
              </a:tr>
              <a:tr h="256612">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Annual Maximum Per Covered Member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$1,000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$1,500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2031478627"/>
                  </a:ext>
                </a:extLst>
              </a:tr>
              <a:tr h="256612">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Preventive Coverage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100%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100%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570114"/>
                  </a:ext>
                </a:extLst>
              </a:tr>
              <a:tr h="256612">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Basic Coverage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80%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80%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1456044806"/>
                  </a:ext>
                </a:extLst>
              </a:tr>
              <a:tr h="256612">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Major Coverage (Inc. Implants)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50%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50%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0380197"/>
                  </a:ext>
                </a:extLst>
              </a:tr>
              <a:tr h="256612">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Orthodontia Benefit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Not Covered</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50%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3953343213"/>
                  </a:ext>
                </a:extLst>
              </a:tr>
              <a:tr h="355994">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Orthodontia Dependent Child(ren)</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Not Covered</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Covered Limited to eligible dependent children under age 19</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6248475"/>
                  </a:ext>
                </a:extLst>
              </a:tr>
              <a:tr h="256612">
                <a:tc>
                  <a:txBody>
                    <a:bodyPr/>
                    <a:lstStyle/>
                    <a:p>
                      <a:pPr marL="0" marR="0">
                        <a:spcBef>
                          <a:spcPts val="0"/>
                        </a:spcBef>
                        <a:spcAft>
                          <a:spcPts val="0"/>
                        </a:spcAf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     Orthodontia Lifetime Maximum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Not Covered</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tc>
                  <a:txBody>
                    <a:bodyPr/>
                    <a:lstStyle/>
                    <a:p>
                      <a:pPr marL="0" marR="9525" algn="ctr">
                        <a:spcBef>
                          <a:spcPts val="0"/>
                        </a:spcBef>
                        <a:spcAft>
                          <a:spcPts val="0"/>
                        </a:spcAft>
                        <a:tabLst>
                          <a:tab pos="6972300" algn="l"/>
                        </a:tabLst>
                      </a:pPr>
                      <a:r>
                        <a:rPr lang="en-US" sz="10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rPr>
                        <a:t>$1,500</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1356662848"/>
                  </a:ext>
                </a:extLst>
              </a:tr>
            </a:tbl>
          </a:graphicData>
        </a:graphic>
      </p:graphicFrame>
      <p:graphicFrame>
        <p:nvGraphicFramePr>
          <p:cNvPr id="4" name="Table 6">
            <a:extLst>
              <a:ext uri="{FF2B5EF4-FFF2-40B4-BE49-F238E27FC236}">
                <a16:creationId xmlns:a16="http://schemas.microsoft.com/office/drawing/2014/main" id="{945A64AD-6C32-3759-7CE9-F31C5EB41AEF}"/>
              </a:ext>
            </a:extLst>
          </p:cNvPr>
          <p:cNvGraphicFramePr>
            <a:graphicFrameLocks noGrp="1"/>
          </p:cNvGraphicFramePr>
          <p:nvPr>
            <p:extLst>
              <p:ext uri="{D42A27DB-BD31-4B8C-83A1-F6EECF244321}">
                <p14:modId xmlns:p14="http://schemas.microsoft.com/office/powerpoint/2010/main" val="2889362782"/>
              </p:ext>
            </p:extLst>
          </p:nvPr>
        </p:nvGraphicFramePr>
        <p:xfrm>
          <a:off x="668083" y="4448951"/>
          <a:ext cx="7807833" cy="1625885"/>
        </p:xfrm>
        <a:graphic>
          <a:graphicData uri="http://schemas.openxmlformats.org/drawingml/2006/table">
            <a:tbl>
              <a:tblPr firstRow="1" bandRow="1">
                <a:tableStyleId>{74C1A8A3-306A-4EB7-A6B1-4F7E0EB9C5D6}</a:tableStyleId>
              </a:tblPr>
              <a:tblGrid>
                <a:gridCol w="2560539">
                  <a:extLst>
                    <a:ext uri="{9D8B030D-6E8A-4147-A177-3AD203B41FA5}">
                      <a16:colId xmlns:a16="http://schemas.microsoft.com/office/drawing/2014/main" val="4238195656"/>
                    </a:ext>
                  </a:extLst>
                </a:gridCol>
                <a:gridCol w="2709334">
                  <a:extLst>
                    <a:ext uri="{9D8B030D-6E8A-4147-A177-3AD203B41FA5}">
                      <a16:colId xmlns:a16="http://schemas.microsoft.com/office/drawing/2014/main" val="3309110461"/>
                    </a:ext>
                  </a:extLst>
                </a:gridCol>
                <a:gridCol w="2537960">
                  <a:extLst>
                    <a:ext uri="{9D8B030D-6E8A-4147-A177-3AD203B41FA5}">
                      <a16:colId xmlns:a16="http://schemas.microsoft.com/office/drawing/2014/main" val="2844222069"/>
                    </a:ext>
                  </a:extLst>
                </a:gridCol>
              </a:tblGrid>
              <a:tr h="438989">
                <a:tc>
                  <a:txBody>
                    <a:bodyPr/>
                    <a:lstStyle/>
                    <a:p>
                      <a:r>
                        <a:rPr lang="en-US" sz="1200" dirty="0"/>
                        <a:t>Dental </a:t>
                      </a:r>
                    </a:p>
                    <a:p>
                      <a:r>
                        <a:rPr lang="en-US" sz="1000" dirty="0"/>
                        <a:t>(per pay/24 pays per year)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200" dirty="0"/>
                        <a:t>Basic Plan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9A37"/>
                    </a:solidFill>
                  </a:tcPr>
                </a:tc>
                <a:tc>
                  <a:txBody>
                    <a:bodyPr/>
                    <a:lstStyle/>
                    <a:p>
                      <a:pPr algn="ctr"/>
                      <a:r>
                        <a:rPr lang="en-US" sz="1200" dirty="0"/>
                        <a:t>Premium Plan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36226343"/>
                  </a:ext>
                </a:extLst>
              </a:tr>
              <a:tr h="296724">
                <a:tc>
                  <a:txBody>
                    <a:bodyPr/>
                    <a:lstStyle/>
                    <a:p>
                      <a:r>
                        <a:rPr lang="en-US" sz="1200" dirty="0"/>
                        <a:t>Single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$14.75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$17.18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61605162"/>
                  </a:ext>
                </a:extLst>
              </a:tr>
              <a:tr h="296724">
                <a:tc>
                  <a:txBody>
                    <a:bodyPr/>
                    <a:lstStyle/>
                    <a:p>
                      <a:r>
                        <a:rPr lang="en-US" sz="1200" dirty="0"/>
                        <a:t>EE + Spouse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$40.45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$47.08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75873023"/>
                  </a:ext>
                </a:extLst>
              </a:tr>
              <a:tr h="296724">
                <a:tc>
                  <a:txBody>
                    <a:bodyPr/>
                    <a:lstStyle/>
                    <a:p>
                      <a:r>
                        <a:rPr lang="en-US" sz="1200" dirty="0"/>
                        <a:t>EE + Child(ren)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$37.24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$43.33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32110139"/>
                  </a:ext>
                </a:extLst>
              </a:tr>
              <a:tr h="296724">
                <a:tc>
                  <a:txBody>
                    <a:bodyPr/>
                    <a:lstStyle/>
                    <a:p>
                      <a:r>
                        <a:rPr lang="en-US" sz="1200" dirty="0"/>
                        <a:t>Family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$45.16</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200" dirty="0"/>
                        <a:t>$52.59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29075092"/>
                  </a:ext>
                </a:extLst>
              </a:tr>
            </a:tbl>
          </a:graphicData>
        </a:graphic>
      </p:graphicFrame>
    </p:spTree>
    <p:extLst>
      <p:ext uri="{BB962C8B-B14F-4D97-AF65-F5344CB8AC3E}">
        <p14:creationId xmlns:p14="http://schemas.microsoft.com/office/powerpoint/2010/main" val="278489174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9B77EC-19FF-3980-695B-BFE7A0ABA574}"/>
              </a:ext>
            </a:extLst>
          </p:cNvPr>
          <p:cNvPicPr>
            <a:picLocks noGrp="1" noChangeAspect="1"/>
          </p:cNvPicPr>
          <p:nvPr>
            <p:ph idx="1"/>
          </p:nvPr>
        </p:nvPicPr>
        <p:blipFill>
          <a:blip r:embed="rId3"/>
          <a:stretch>
            <a:fillRect/>
          </a:stretch>
        </p:blipFill>
        <p:spPr>
          <a:xfrm>
            <a:off x="533400" y="1066800"/>
            <a:ext cx="5785605" cy="902286"/>
          </a:xfrm>
          <a:prstGeom prst="rect">
            <a:avLst/>
          </a:prstGeom>
        </p:spPr>
      </p:pic>
      <p:sp>
        <p:nvSpPr>
          <p:cNvPr id="2" name="Title 1"/>
          <p:cNvSpPr>
            <a:spLocks noGrp="1"/>
          </p:cNvSpPr>
          <p:nvPr>
            <p:ph type="title"/>
          </p:nvPr>
        </p:nvSpPr>
        <p:spPr>
          <a:xfrm>
            <a:off x="152400" y="0"/>
            <a:ext cx="8382000" cy="685800"/>
          </a:xfrm>
        </p:spPr>
        <p:txBody>
          <a:bodyPr>
            <a:normAutofit fontScale="90000"/>
          </a:bodyPr>
          <a:lstStyle/>
          <a:p>
            <a:r>
              <a:rPr lang="en-US"/>
              <a:t>Dental – Network Considerations </a:t>
            </a:r>
            <a:endParaRPr lang="en-US" sz="1100"/>
          </a:p>
        </p:txBody>
      </p:sp>
      <p:pic>
        <p:nvPicPr>
          <p:cNvPr id="6" name="Picture 5">
            <a:extLst>
              <a:ext uri="{FF2B5EF4-FFF2-40B4-BE49-F238E27FC236}">
                <a16:creationId xmlns:a16="http://schemas.microsoft.com/office/drawing/2014/main" id="{EEFA1F16-B756-FE0A-4AFA-08741C073EF5}"/>
              </a:ext>
            </a:extLst>
          </p:cNvPr>
          <p:cNvPicPr>
            <a:picLocks noChangeAspect="1"/>
          </p:cNvPicPr>
          <p:nvPr/>
        </p:nvPicPr>
        <p:blipFill>
          <a:blip r:embed="rId4"/>
          <a:stretch>
            <a:fillRect/>
          </a:stretch>
        </p:blipFill>
        <p:spPr>
          <a:xfrm>
            <a:off x="762000" y="2514600"/>
            <a:ext cx="1956986" cy="3188484"/>
          </a:xfrm>
          <a:prstGeom prst="rect">
            <a:avLst/>
          </a:prstGeom>
        </p:spPr>
      </p:pic>
      <p:pic>
        <p:nvPicPr>
          <p:cNvPr id="7" name="Picture 6">
            <a:extLst>
              <a:ext uri="{FF2B5EF4-FFF2-40B4-BE49-F238E27FC236}">
                <a16:creationId xmlns:a16="http://schemas.microsoft.com/office/drawing/2014/main" id="{00E4C61D-7578-B447-04F2-892D1C801BEF}"/>
              </a:ext>
            </a:extLst>
          </p:cNvPr>
          <p:cNvPicPr>
            <a:picLocks noChangeAspect="1"/>
          </p:cNvPicPr>
          <p:nvPr/>
        </p:nvPicPr>
        <p:blipFill>
          <a:blip r:embed="rId5"/>
          <a:stretch>
            <a:fillRect/>
          </a:stretch>
        </p:blipFill>
        <p:spPr>
          <a:xfrm>
            <a:off x="3426202" y="2350086"/>
            <a:ext cx="4810161" cy="1780186"/>
          </a:xfrm>
          <a:prstGeom prst="rect">
            <a:avLst/>
          </a:prstGeom>
        </p:spPr>
      </p:pic>
      <p:pic>
        <p:nvPicPr>
          <p:cNvPr id="8" name="Picture 7">
            <a:extLst>
              <a:ext uri="{FF2B5EF4-FFF2-40B4-BE49-F238E27FC236}">
                <a16:creationId xmlns:a16="http://schemas.microsoft.com/office/drawing/2014/main" id="{24E07947-50BD-3EC1-1D8D-9CCCCDCA2BC0}"/>
              </a:ext>
            </a:extLst>
          </p:cNvPr>
          <p:cNvPicPr>
            <a:picLocks noChangeAspect="1"/>
          </p:cNvPicPr>
          <p:nvPr/>
        </p:nvPicPr>
        <p:blipFill>
          <a:blip r:embed="rId6"/>
          <a:stretch>
            <a:fillRect/>
          </a:stretch>
        </p:blipFill>
        <p:spPr>
          <a:xfrm>
            <a:off x="3441913" y="4191000"/>
            <a:ext cx="4810161" cy="1767993"/>
          </a:xfrm>
          <a:prstGeom prst="rect">
            <a:avLst/>
          </a:prstGeom>
        </p:spPr>
      </p:pic>
    </p:spTree>
    <p:extLst>
      <p:ext uri="{BB962C8B-B14F-4D97-AF65-F5344CB8AC3E}">
        <p14:creationId xmlns:p14="http://schemas.microsoft.com/office/powerpoint/2010/main" val="5633062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Vision </a:t>
            </a:r>
          </a:p>
        </p:txBody>
      </p:sp>
      <p:pic>
        <p:nvPicPr>
          <p:cNvPr id="3" name="Picture 2">
            <a:extLst>
              <a:ext uri="{FF2B5EF4-FFF2-40B4-BE49-F238E27FC236}">
                <a16:creationId xmlns:a16="http://schemas.microsoft.com/office/drawing/2014/main" id="{27F9B9F0-1760-712F-4475-2BDF28611E74}"/>
              </a:ext>
            </a:extLst>
          </p:cNvPr>
          <p:cNvPicPr>
            <a:picLocks noChangeAspect="1"/>
          </p:cNvPicPr>
          <p:nvPr/>
        </p:nvPicPr>
        <p:blipFill>
          <a:blip r:embed="rId3"/>
          <a:stretch>
            <a:fillRect/>
          </a:stretch>
        </p:blipFill>
        <p:spPr>
          <a:xfrm>
            <a:off x="479095" y="897118"/>
            <a:ext cx="1801319" cy="1066800"/>
          </a:xfrm>
          <a:prstGeom prst="rect">
            <a:avLst/>
          </a:prstGeom>
        </p:spPr>
      </p:pic>
    </p:spTree>
    <p:extLst>
      <p:ext uri="{BB962C8B-B14F-4D97-AF65-F5344CB8AC3E}">
        <p14:creationId xmlns:p14="http://schemas.microsoft.com/office/powerpoint/2010/main" val="26718368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83DC-2869-BF8A-1BBF-676ABDF067F0}"/>
              </a:ext>
            </a:extLst>
          </p:cNvPr>
          <p:cNvSpPr>
            <a:spLocks noGrp="1"/>
          </p:cNvSpPr>
          <p:nvPr>
            <p:ph type="title"/>
          </p:nvPr>
        </p:nvSpPr>
        <p:spPr/>
        <p:txBody>
          <a:bodyPr>
            <a:normAutofit fontScale="90000"/>
          </a:bodyPr>
          <a:lstStyle/>
          <a:p>
            <a:r>
              <a:rPr lang="en-US" dirty="0"/>
              <a:t>Vision – Benefit Highlights</a:t>
            </a:r>
          </a:p>
        </p:txBody>
      </p:sp>
      <p:pic>
        <p:nvPicPr>
          <p:cNvPr id="3" name="Picture 2">
            <a:extLst>
              <a:ext uri="{FF2B5EF4-FFF2-40B4-BE49-F238E27FC236}">
                <a16:creationId xmlns:a16="http://schemas.microsoft.com/office/drawing/2014/main" id="{C8837672-A6A5-0ADF-6314-138A33111719}"/>
              </a:ext>
            </a:extLst>
          </p:cNvPr>
          <p:cNvPicPr>
            <a:picLocks noChangeAspect="1"/>
          </p:cNvPicPr>
          <p:nvPr/>
        </p:nvPicPr>
        <p:blipFill>
          <a:blip r:embed="rId3"/>
          <a:stretch>
            <a:fillRect/>
          </a:stretch>
        </p:blipFill>
        <p:spPr>
          <a:xfrm>
            <a:off x="228600" y="838200"/>
            <a:ext cx="5986791" cy="5340559"/>
          </a:xfrm>
          <a:prstGeom prst="rect">
            <a:avLst/>
          </a:prstGeom>
        </p:spPr>
      </p:pic>
      <p:graphicFrame>
        <p:nvGraphicFramePr>
          <p:cNvPr id="4" name="Table 3">
            <a:extLst>
              <a:ext uri="{FF2B5EF4-FFF2-40B4-BE49-F238E27FC236}">
                <a16:creationId xmlns:a16="http://schemas.microsoft.com/office/drawing/2014/main" id="{4F3764D3-E924-251D-609E-B5EAA4D0A001}"/>
              </a:ext>
            </a:extLst>
          </p:cNvPr>
          <p:cNvGraphicFramePr>
            <a:graphicFrameLocks noGrp="1"/>
          </p:cNvGraphicFramePr>
          <p:nvPr>
            <p:extLst>
              <p:ext uri="{D42A27DB-BD31-4B8C-83A1-F6EECF244321}">
                <p14:modId xmlns:p14="http://schemas.microsoft.com/office/powerpoint/2010/main" val="3238579688"/>
              </p:ext>
            </p:extLst>
          </p:nvPr>
        </p:nvGraphicFramePr>
        <p:xfrm>
          <a:off x="6705600" y="1600200"/>
          <a:ext cx="2209800" cy="1599562"/>
        </p:xfrm>
        <a:graphic>
          <a:graphicData uri="http://schemas.openxmlformats.org/drawingml/2006/table">
            <a:tbl>
              <a:tblPr firstRow="1" bandRow="1"/>
              <a:tblGrid>
                <a:gridCol w="1104900">
                  <a:extLst>
                    <a:ext uri="{9D8B030D-6E8A-4147-A177-3AD203B41FA5}">
                      <a16:colId xmlns:a16="http://schemas.microsoft.com/office/drawing/2014/main" val="296869115"/>
                    </a:ext>
                  </a:extLst>
                </a:gridCol>
                <a:gridCol w="1104900">
                  <a:extLst>
                    <a:ext uri="{9D8B030D-6E8A-4147-A177-3AD203B41FA5}">
                      <a16:colId xmlns:a16="http://schemas.microsoft.com/office/drawing/2014/main" val="1876716108"/>
                    </a:ext>
                  </a:extLst>
                </a:gridCol>
              </a:tblGrid>
              <a:tr h="431882">
                <a:tc gridSpan="2">
                  <a:txBody>
                    <a:bodyPr/>
                    <a:lstStyle>
                      <a:lvl1pPr marL="0" algn="l" defTabSz="914400" rtl="0" eaLnBrk="1" latinLnBrk="0" hangingPunct="1">
                        <a:defRPr sz="1800" b="1" kern="1200">
                          <a:solidFill>
                            <a:schemeClr val="lt1"/>
                          </a:solidFill>
                          <a:latin typeface="Calibri" panose="020F0502020204030204"/>
                          <a:ea typeface="Arial"/>
                          <a:cs typeface="Arial"/>
                        </a:defRPr>
                      </a:lvl1pPr>
                      <a:lvl2pPr marL="457200" algn="l" defTabSz="914400" rtl="0" eaLnBrk="1" latinLnBrk="0" hangingPunct="1">
                        <a:defRPr sz="1800" b="1" kern="1200">
                          <a:solidFill>
                            <a:schemeClr val="lt1"/>
                          </a:solidFill>
                          <a:latin typeface="Calibri" panose="020F0502020204030204"/>
                          <a:ea typeface="Arial"/>
                          <a:cs typeface="Arial"/>
                        </a:defRPr>
                      </a:lvl2pPr>
                      <a:lvl3pPr marL="914400" algn="l" defTabSz="914400" rtl="0" eaLnBrk="1" latinLnBrk="0" hangingPunct="1">
                        <a:defRPr sz="1800" b="1" kern="1200">
                          <a:solidFill>
                            <a:schemeClr val="lt1"/>
                          </a:solidFill>
                          <a:latin typeface="Calibri" panose="020F0502020204030204"/>
                          <a:ea typeface="Arial"/>
                          <a:cs typeface="Arial"/>
                        </a:defRPr>
                      </a:lvl3pPr>
                      <a:lvl4pPr marL="1371600" algn="l" defTabSz="914400" rtl="0" eaLnBrk="1" latinLnBrk="0" hangingPunct="1">
                        <a:defRPr sz="1800" b="1" kern="1200">
                          <a:solidFill>
                            <a:schemeClr val="lt1"/>
                          </a:solidFill>
                          <a:latin typeface="Calibri" panose="020F0502020204030204"/>
                          <a:ea typeface="Arial"/>
                          <a:cs typeface="Arial"/>
                        </a:defRPr>
                      </a:lvl4pPr>
                      <a:lvl5pPr marL="1828800" algn="l" defTabSz="914400" rtl="0" eaLnBrk="1" latinLnBrk="0" hangingPunct="1">
                        <a:defRPr sz="1800" b="1" kern="1200">
                          <a:solidFill>
                            <a:schemeClr val="lt1"/>
                          </a:solidFill>
                          <a:latin typeface="Calibri" panose="020F0502020204030204"/>
                          <a:ea typeface="Arial"/>
                          <a:cs typeface="Arial"/>
                        </a:defRPr>
                      </a:lvl5pPr>
                      <a:lvl6pPr marL="2286000" algn="l" defTabSz="914400" rtl="0" eaLnBrk="1" latinLnBrk="0" hangingPunct="1">
                        <a:defRPr sz="1800" b="1" kern="1200">
                          <a:solidFill>
                            <a:schemeClr val="lt1"/>
                          </a:solidFill>
                          <a:latin typeface="Calibri" panose="020F0502020204030204"/>
                          <a:ea typeface="Arial"/>
                          <a:cs typeface="Arial"/>
                        </a:defRPr>
                      </a:lvl6pPr>
                      <a:lvl7pPr marL="2743200" algn="l" defTabSz="914400" rtl="0" eaLnBrk="1" latinLnBrk="0" hangingPunct="1">
                        <a:defRPr sz="1800" b="1" kern="1200">
                          <a:solidFill>
                            <a:schemeClr val="lt1"/>
                          </a:solidFill>
                          <a:latin typeface="Calibri" panose="020F0502020204030204"/>
                          <a:ea typeface="Arial"/>
                          <a:cs typeface="Arial"/>
                        </a:defRPr>
                      </a:lvl7pPr>
                      <a:lvl8pPr marL="3200400" algn="l" defTabSz="914400" rtl="0" eaLnBrk="1" latinLnBrk="0" hangingPunct="1">
                        <a:defRPr sz="1800" b="1" kern="1200">
                          <a:solidFill>
                            <a:schemeClr val="lt1"/>
                          </a:solidFill>
                          <a:latin typeface="Calibri" panose="020F0502020204030204"/>
                          <a:ea typeface="Arial"/>
                          <a:cs typeface="Arial"/>
                        </a:defRPr>
                      </a:lvl8pPr>
                      <a:lvl9pPr marL="3657600" algn="l" defTabSz="914400" rtl="0" eaLnBrk="1" latinLnBrk="0" hangingPunct="1">
                        <a:defRPr sz="1800" b="1" kern="1200">
                          <a:solidFill>
                            <a:schemeClr val="lt1"/>
                          </a:solidFill>
                          <a:latin typeface="Calibri" panose="020F0502020204030204"/>
                          <a:ea typeface="Arial"/>
                          <a:cs typeface="Arial"/>
                        </a:defRPr>
                      </a:lvl9pPr>
                    </a:lstStyle>
                    <a:p>
                      <a:r>
                        <a:rPr lang="en-US" sz="1200" dirty="0"/>
                        <a:t>Vision - EyeMed</a:t>
                      </a:r>
                    </a:p>
                    <a:p>
                      <a:r>
                        <a:rPr lang="en-US" sz="1000" dirty="0"/>
                        <a:t>(per pay/24 pays per year)</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05956428"/>
                  </a:ext>
                </a:extLst>
              </a:tr>
              <a:tr h="29192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Single</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200" dirty="0"/>
                        <a:t>$2.53</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378300071"/>
                  </a:ext>
                </a:extLst>
              </a:tr>
              <a:tr h="29192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EE + Spouse</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200" dirty="0"/>
                        <a:t>$5.31</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22457273"/>
                  </a:ext>
                </a:extLst>
              </a:tr>
              <a:tr h="29192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EE + Child(ren)</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200" dirty="0"/>
                        <a:t>$6.08</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4023510590"/>
                  </a:ext>
                </a:extLst>
              </a:tr>
              <a:tr h="291920">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r>
                        <a:rPr lang="en-US" sz="1200" dirty="0"/>
                        <a:t>Family</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ea typeface="Arial"/>
                          <a:cs typeface="Arial"/>
                        </a:defRPr>
                      </a:lvl1pPr>
                      <a:lvl2pPr marL="457200" algn="l" defTabSz="914400" rtl="0" eaLnBrk="1" latinLnBrk="0" hangingPunct="1">
                        <a:defRPr sz="1800" kern="1200">
                          <a:solidFill>
                            <a:schemeClr val="dk1"/>
                          </a:solidFill>
                          <a:latin typeface="Calibri" panose="020F0502020204030204"/>
                          <a:ea typeface="Arial"/>
                          <a:cs typeface="Arial"/>
                        </a:defRPr>
                      </a:lvl2pPr>
                      <a:lvl3pPr marL="914400" algn="l" defTabSz="914400" rtl="0" eaLnBrk="1" latinLnBrk="0" hangingPunct="1">
                        <a:defRPr sz="1800" kern="1200">
                          <a:solidFill>
                            <a:schemeClr val="dk1"/>
                          </a:solidFill>
                          <a:latin typeface="Calibri" panose="020F0502020204030204"/>
                          <a:ea typeface="Arial"/>
                          <a:cs typeface="Arial"/>
                        </a:defRPr>
                      </a:lvl3pPr>
                      <a:lvl4pPr marL="1371600" algn="l" defTabSz="914400" rtl="0" eaLnBrk="1" latinLnBrk="0" hangingPunct="1">
                        <a:defRPr sz="1800" kern="1200">
                          <a:solidFill>
                            <a:schemeClr val="dk1"/>
                          </a:solidFill>
                          <a:latin typeface="Calibri" panose="020F0502020204030204"/>
                          <a:ea typeface="Arial"/>
                          <a:cs typeface="Arial"/>
                        </a:defRPr>
                      </a:lvl4pPr>
                      <a:lvl5pPr marL="1828800" algn="l" defTabSz="914400" rtl="0" eaLnBrk="1" latinLnBrk="0" hangingPunct="1">
                        <a:defRPr sz="1800" kern="1200">
                          <a:solidFill>
                            <a:schemeClr val="dk1"/>
                          </a:solidFill>
                          <a:latin typeface="Calibri" panose="020F0502020204030204"/>
                          <a:ea typeface="Arial"/>
                          <a:cs typeface="Arial"/>
                        </a:defRPr>
                      </a:lvl5pPr>
                      <a:lvl6pPr marL="2286000" algn="l" defTabSz="914400" rtl="0" eaLnBrk="1" latinLnBrk="0" hangingPunct="1">
                        <a:defRPr sz="1800" kern="1200">
                          <a:solidFill>
                            <a:schemeClr val="dk1"/>
                          </a:solidFill>
                          <a:latin typeface="Calibri" panose="020F0502020204030204"/>
                          <a:ea typeface="Arial"/>
                          <a:cs typeface="Arial"/>
                        </a:defRPr>
                      </a:lvl6pPr>
                      <a:lvl7pPr marL="2743200" algn="l" defTabSz="914400" rtl="0" eaLnBrk="1" latinLnBrk="0" hangingPunct="1">
                        <a:defRPr sz="1800" kern="1200">
                          <a:solidFill>
                            <a:schemeClr val="dk1"/>
                          </a:solidFill>
                          <a:latin typeface="Calibri" panose="020F0502020204030204"/>
                          <a:ea typeface="Arial"/>
                          <a:cs typeface="Arial"/>
                        </a:defRPr>
                      </a:lvl7pPr>
                      <a:lvl8pPr marL="3200400" algn="l" defTabSz="914400" rtl="0" eaLnBrk="1" latinLnBrk="0" hangingPunct="1">
                        <a:defRPr sz="1800" kern="1200">
                          <a:solidFill>
                            <a:schemeClr val="dk1"/>
                          </a:solidFill>
                          <a:latin typeface="Calibri" panose="020F0502020204030204"/>
                          <a:ea typeface="Arial"/>
                          <a:cs typeface="Arial"/>
                        </a:defRPr>
                      </a:lvl8pPr>
                      <a:lvl9pPr marL="3657600" algn="l" defTabSz="914400" rtl="0" eaLnBrk="1" latinLnBrk="0" hangingPunct="1">
                        <a:defRPr sz="1800" kern="1200">
                          <a:solidFill>
                            <a:schemeClr val="dk1"/>
                          </a:solidFill>
                          <a:latin typeface="Calibri" panose="020F0502020204030204"/>
                          <a:ea typeface="Arial"/>
                          <a:cs typeface="Arial"/>
                        </a:defRPr>
                      </a:lvl9pPr>
                    </a:lstStyle>
                    <a:p>
                      <a:pPr algn="ctr"/>
                      <a:r>
                        <a:rPr lang="en-US" sz="1200" dirty="0"/>
                        <a:t>$7.29</a:t>
                      </a: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00999788"/>
                  </a:ext>
                </a:extLst>
              </a:tr>
            </a:tbl>
          </a:graphicData>
        </a:graphic>
      </p:graphicFrame>
      <p:pic>
        <p:nvPicPr>
          <p:cNvPr id="6" name="Picture 5" descr="Eyeglasses on top of eye chart">
            <a:extLst>
              <a:ext uri="{FF2B5EF4-FFF2-40B4-BE49-F238E27FC236}">
                <a16:creationId xmlns:a16="http://schemas.microsoft.com/office/drawing/2014/main" id="{508B1867-2CA9-D8B3-28EB-DA7A4B475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867" y="4114162"/>
            <a:ext cx="2473533" cy="1645920"/>
          </a:xfrm>
          <a:prstGeom prst="rect">
            <a:avLst/>
          </a:prstGeom>
        </p:spPr>
      </p:pic>
    </p:spTree>
    <p:extLst>
      <p:ext uri="{BB962C8B-B14F-4D97-AF65-F5344CB8AC3E}">
        <p14:creationId xmlns:p14="http://schemas.microsoft.com/office/powerpoint/2010/main" val="34995206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title"/>
          </p:nvPr>
        </p:nvSpPr>
        <p:spPr/>
        <p:txBody>
          <a:bodyPr>
            <a:normAutofit/>
          </a:bodyPr>
          <a:lstStyle/>
          <a:p>
            <a:r>
              <a:rPr lang="en-US" dirty="0"/>
              <a:t>Life and disability benefits </a:t>
            </a:r>
          </a:p>
        </p:txBody>
      </p:sp>
      <p:pic>
        <p:nvPicPr>
          <p:cNvPr id="3" name="Picture 2">
            <a:extLst>
              <a:ext uri="{FF2B5EF4-FFF2-40B4-BE49-F238E27FC236}">
                <a16:creationId xmlns:a16="http://schemas.microsoft.com/office/drawing/2014/main" id="{35800C82-75F0-1BEA-DC38-08D05C9CB801}"/>
              </a:ext>
            </a:extLst>
          </p:cNvPr>
          <p:cNvPicPr>
            <a:picLocks noChangeAspect="1"/>
          </p:cNvPicPr>
          <p:nvPr/>
        </p:nvPicPr>
        <p:blipFill>
          <a:blip r:embed="rId3"/>
          <a:stretch>
            <a:fillRect/>
          </a:stretch>
        </p:blipFill>
        <p:spPr>
          <a:xfrm>
            <a:off x="516802" y="1066800"/>
            <a:ext cx="2438402" cy="762000"/>
          </a:xfrm>
          <a:prstGeom prst="rect">
            <a:avLst/>
          </a:prstGeom>
        </p:spPr>
      </p:pic>
    </p:spTree>
    <p:extLst>
      <p:ext uri="{BB962C8B-B14F-4D97-AF65-F5344CB8AC3E}">
        <p14:creationId xmlns:p14="http://schemas.microsoft.com/office/powerpoint/2010/main" val="35816436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3FB700F-F9CC-3C04-D21F-76E73785CE8C}"/>
              </a:ext>
            </a:extLst>
          </p:cNvPr>
          <p:cNvSpPr>
            <a:spLocks noGrp="1"/>
          </p:cNvSpPr>
          <p:nvPr>
            <p:ph idx="1"/>
          </p:nvPr>
        </p:nvSpPr>
        <p:spPr/>
        <p:txBody>
          <a:bodyPr/>
          <a:lstStyle/>
          <a:p>
            <a:pPr marL="0" indent="0">
              <a:buNone/>
            </a:pPr>
            <a:r>
              <a:rPr lang="en-US" dirty="0"/>
              <a:t>Clermont County provides $25,000 Basic Life and $25,000 AD&amp;D benefits to all eligible full-time employees at no cost to you*. </a:t>
            </a:r>
          </a:p>
          <a:p>
            <a:pPr marL="0" indent="0">
              <a:buNone/>
            </a:pPr>
            <a:endParaRPr lang="en-US" dirty="0"/>
          </a:p>
          <a:p>
            <a:pPr marL="0" indent="0">
              <a:buNone/>
            </a:pPr>
            <a:r>
              <a:rPr lang="en-US" dirty="0"/>
              <a:t>The Life insurance benefit will be paid to your designated beneficiary in the event of death while covered under the plan. The AD&amp;D benefit will be paid in the event of a loss of life or limb by accident while covered under the plan.</a:t>
            </a:r>
          </a:p>
          <a:p>
            <a:pPr marL="0" indent="0">
              <a:buNone/>
            </a:pPr>
            <a:endParaRPr lang="en-US" dirty="0"/>
          </a:p>
          <a:p>
            <a:pPr marL="0" indent="0">
              <a:buNone/>
            </a:pPr>
            <a:r>
              <a:rPr lang="en-US" sz="1600" i="1" dirty="0"/>
              <a:t>*Does not apply to CCDD employees – see your personnel department for details.</a:t>
            </a:r>
          </a:p>
          <a:p>
            <a:pPr marL="0" indent="0">
              <a:buNone/>
            </a:pPr>
            <a:endParaRPr lang="en-US" dirty="0"/>
          </a:p>
        </p:txBody>
      </p:sp>
      <p:sp>
        <p:nvSpPr>
          <p:cNvPr id="2" name="Title 1"/>
          <p:cNvSpPr>
            <a:spLocks noGrp="1"/>
          </p:cNvSpPr>
          <p:nvPr>
            <p:ph type="title"/>
          </p:nvPr>
        </p:nvSpPr>
        <p:spPr/>
        <p:txBody>
          <a:bodyPr>
            <a:normAutofit fontScale="90000"/>
          </a:bodyPr>
          <a:lstStyle/>
          <a:p>
            <a:r>
              <a:rPr lang="en-US"/>
              <a:t>Basic Life/AD&amp;D </a:t>
            </a:r>
          </a:p>
        </p:txBody>
      </p:sp>
      <p:sp>
        <p:nvSpPr>
          <p:cNvPr id="7" name="Rectangle 4"/>
          <p:cNvSpPr>
            <a:spLocks noChangeArrowheads="1"/>
          </p:cNvSpPr>
          <p:nvPr/>
        </p:nvSpPr>
        <p:spPr bwMode="auto">
          <a:xfrm>
            <a:off x="381000" y="5786434"/>
            <a:ext cx="8534400" cy="267949"/>
          </a:xfrm>
          <a:prstGeom prst="rect">
            <a:avLst/>
          </a:prstGeom>
          <a:noFill/>
          <a:ln w="9525">
            <a:noFill/>
            <a:miter lim="800000"/>
          </a:ln>
        </p:spPr>
        <p:txBody>
          <a:bodyPr wrap="square" lIns="82479" tIns="41239" rIns="82479" bIns="41239">
            <a:spAutoFit/>
          </a:bodyPr>
          <a:lstStyle/>
          <a:p>
            <a:pPr defTabSz="825500"/>
            <a:r>
              <a:rPr lang="en-US" sz="1200" b="1" dirty="0">
                <a:solidFill>
                  <a:srgbClr val="C00000"/>
                </a:solidFill>
                <a:latin typeface="Calibri" pitchFamily="34" charset="0"/>
                <a:cs typeface="Calibri" panose="020F0502020204030204" pitchFamily="34" charset="0"/>
              </a:rPr>
              <a:t>Please be sure to review and update your beneficiary information as needed; does not have to be done during Open Enrollment.</a:t>
            </a:r>
            <a:endParaRPr lang="en-US" sz="1200" dirty="0">
              <a:solidFill>
                <a:srgbClr val="C00000"/>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21166393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DB60-DA79-48B1-9505-C8430552BFC6}"/>
              </a:ext>
            </a:extLst>
          </p:cNvPr>
          <p:cNvSpPr>
            <a:spLocks noGrp="1"/>
          </p:cNvSpPr>
          <p:nvPr>
            <p:ph type="title"/>
          </p:nvPr>
        </p:nvSpPr>
        <p:spPr/>
        <p:txBody>
          <a:bodyPr>
            <a:normAutofit fontScale="90000"/>
          </a:bodyPr>
          <a:lstStyle/>
          <a:p>
            <a:r>
              <a:rPr lang="en-US" dirty="0"/>
              <a:t>Voluntary Life Insurance </a:t>
            </a:r>
          </a:p>
        </p:txBody>
      </p:sp>
      <p:graphicFrame>
        <p:nvGraphicFramePr>
          <p:cNvPr id="4" name="Table 3">
            <a:extLst>
              <a:ext uri="{FF2B5EF4-FFF2-40B4-BE49-F238E27FC236}">
                <a16:creationId xmlns:a16="http://schemas.microsoft.com/office/drawing/2014/main" id="{E9D7A803-C39E-4093-BB5C-FDC6BBE49EC6}"/>
              </a:ext>
            </a:extLst>
          </p:cNvPr>
          <p:cNvGraphicFramePr>
            <a:graphicFrameLocks noGrp="1"/>
          </p:cNvGraphicFramePr>
          <p:nvPr>
            <p:extLst>
              <p:ext uri="{D42A27DB-BD31-4B8C-83A1-F6EECF244321}">
                <p14:modId xmlns:p14="http://schemas.microsoft.com/office/powerpoint/2010/main" val="4215284958"/>
              </p:ext>
            </p:extLst>
          </p:nvPr>
        </p:nvGraphicFramePr>
        <p:xfrm>
          <a:off x="232611" y="1066800"/>
          <a:ext cx="8750968" cy="4173119"/>
        </p:xfrm>
        <a:graphic>
          <a:graphicData uri="http://schemas.openxmlformats.org/drawingml/2006/table">
            <a:tbl>
              <a:tblPr firstRow="1" firstCol="1" bandRow="1">
                <a:tableStyleId>{C083E6E3-FA7D-4D7B-A595-EF9225AFEA82}</a:tableStyleId>
              </a:tblPr>
              <a:tblGrid>
                <a:gridCol w="2039118">
                  <a:extLst>
                    <a:ext uri="{9D8B030D-6E8A-4147-A177-3AD203B41FA5}">
                      <a16:colId xmlns:a16="http://schemas.microsoft.com/office/drawing/2014/main" val="3046790570"/>
                    </a:ext>
                  </a:extLst>
                </a:gridCol>
                <a:gridCol w="6711850">
                  <a:extLst>
                    <a:ext uri="{9D8B030D-6E8A-4147-A177-3AD203B41FA5}">
                      <a16:colId xmlns:a16="http://schemas.microsoft.com/office/drawing/2014/main" val="1466685607"/>
                    </a:ext>
                  </a:extLst>
                </a:gridCol>
              </a:tblGrid>
              <a:tr h="898819">
                <a:tc>
                  <a:txBody>
                    <a:bodyPr/>
                    <a:lstStyle/>
                    <a:p>
                      <a:pPr marL="0" marR="0" algn="l">
                        <a:lnSpc>
                          <a:spcPct val="107000"/>
                        </a:lnSpc>
                        <a:spcBef>
                          <a:spcPts val="0"/>
                        </a:spcBef>
                        <a:spcAft>
                          <a:spcPts val="0"/>
                        </a:spcAft>
                      </a:pPr>
                      <a:r>
                        <a:rPr lang="en-US" sz="900" dirty="0">
                          <a:effectLst/>
                        </a:rPr>
                        <a:t>New Hire / </a:t>
                      </a:r>
                    </a:p>
                    <a:p>
                      <a:pPr marL="0" marR="0" algn="l">
                        <a:lnSpc>
                          <a:spcPct val="107000"/>
                        </a:lnSpc>
                        <a:spcBef>
                          <a:spcPts val="0"/>
                        </a:spcBef>
                        <a:spcAft>
                          <a:spcPts val="0"/>
                        </a:spcAft>
                      </a:pPr>
                      <a:r>
                        <a:rPr lang="en-US" sz="900" dirty="0">
                          <a:effectLst/>
                        </a:rPr>
                        <a:t>New Benefit Eligible Employees</a:t>
                      </a:r>
                      <a:endParaRPr lang="en-US"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900" b="0" dirty="0">
                          <a:effectLst/>
                        </a:rPr>
                        <a:t>New Hires can elect up to </a:t>
                      </a:r>
                      <a:r>
                        <a:rPr lang="en-US" sz="900" dirty="0">
                          <a:effectLst/>
                        </a:rPr>
                        <a:t>up to $250,000; can apply for up to $500,000 maximum by </a:t>
                      </a:r>
                      <a:r>
                        <a:rPr lang="en-US" sz="900" b="0" dirty="0">
                          <a:effectLst/>
                        </a:rPr>
                        <a:t>completing an EOI* (Evidence of Insurability)</a:t>
                      </a: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900" b="0" dirty="0">
                          <a:effectLst/>
                        </a:rPr>
                        <a:t>Elect up to </a:t>
                      </a:r>
                      <a:r>
                        <a:rPr lang="en-US" sz="900" dirty="0">
                          <a:effectLst/>
                        </a:rPr>
                        <a:t>$50,000 for spouse </a:t>
                      </a:r>
                      <a:r>
                        <a:rPr lang="en-US" sz="900" b="0" dirty="0">
                          <a:effectLst/>
                        </a:rPr>
                        <a:t>without EOI</a:t>
                      </a: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900" b="0" dirty="0">
                          <a:effectLst/>
                        </a:rPr>
                        <a:t>Elect </a:t>
                      </a:r>
                      <a:r>
                        <a:rPr lang="en-US" sz="900" dirty="0">
                          <a:effectLst/>
                        </a:rPr>
                        <a:t>child life up to $20,000 </a:t>
                      </a:r>
                      <a:r>
                        <a:rPr lang="en-US" sz="900" b="0" dirty="0">
                          <a:effectLst/>
                        </a:rPr>
                        <a:t>without EOI</a:t>
                      </a: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900" dirty="0">
                          <a:effectLst/>
                        </a:rPr>
                        <a:t>Spouse and/or child(ren) coverage cannot be more than the employee’s own voluntary life coverage.</a:t>
                      </a:r>
                      <a:endParaRPr lang="en-US"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9167506"/>
                  </a:ext>
                </a:extLst>
              </a:tr>
              <a:tr h="346626">
                <a:tc gridSpan="2">
                  <a:txBody>
                    <a:bodyPr/>
                    <a:lstStyle/>
                    <a:p>
                      <a:pPr marL="305435" marR="0" indent="-228600" algn="l">
                        <a:lnSpc>
                          <a:spcPct val="107000"/>
                        </a:lnSpc>
                        <a:spcBef>
                          <a:spcPts val="0"/>
                        </a:spcBef>
                        <a:spcAft>
                          <a:spcPts val="0"/>
                        </a:spcAft>
                        <a:tabLst>
                          <a:tab pos="305435" algn="l"/>
                        </a:tabLst>
                      </a:pPr>
                      <a:r>
                        <a:rPr lang="en-US" sz="1000" dirty="0">
                          <a:effectLst/>
                        </a:rPr>
                        <a:t>CHANGES PERMITTED DURING OPEN ENROLLMENT: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20000"/>
                      </a:srgb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746598944"/>
                  </a:ext>
                </a:extLst>
              </a:tr>
              <a:tr h="787026">
                <a:tc>
                  <a:txBody>
                    <a:bodyPr/>
                    <a:lstStyle/>
                    <a:p>
                      <a:pPr marL="0" marR="0" algn="l">
                        <a:lnSpc>
                          <a:spcPct val="107000"/>
                        </a:lnSpc>
                        <a:spcBef>
                          <a:spcPts val="0"/>
                        </a:spcBef>
                        <a:spcAft>
                          <a:spcPts val="0"/>
                        </a:spcAft>
                      </a:pPr>
                      <a:r>
                        <a:rPr lang="en-US" sz="1000" dirty="0">
                          <a:effectLst/>
                        </a:rPr>
                        <a:t>Employee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Existing </a:t>
                      </a:r>
                      <a:r>
                        <a:rPr lang="en-US" sz="1000" b="1" dirty="0">
                          <a:effectLst/>
                        </a:rPr>
                        <a:t>employee</a:t>
                      </a:r>
                      <a:r>
                        <a:rPr lang="en-US" sz="1000" dirty="0">
                          <a:effectLst/>
                        </a:rPr>
                        <a:t> coverage can be increased </a:t>
                      </a:r>
                      <a:r>
                        <a:rPr lang="en-US" sz="1000" b="1" dirty="0">
                          <a:effectLst/>
                        </a:rPr>
                        <a:t>up to $250,000 without an EOI.</a:t>
                      </a:r>
                      <a:endParaRPr lang="en-US" sz="1000" dirty="0">
                        <a:effectLst/>
                      </a:endParaRP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Maximum coverage is $500,000.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3423716"/>
                  </a:ext>
                </a:extLst>
              </a:tr>
              <a:tr h="629515">
                <a:tc>
                  <a:txBody>
                    <a:bodyPr/>
                    <a:lstStyle/>
                    <a:p>
                      <a:pPr marL="0" marR="0" algn="l">
                        <a:lnSpc>
                          <a:spcPct val="107000"/>
                        </a:lnSpc>
                        <a:spcBef>
                          <a:spcPts val="0"/>
                        </a:spcBef>
                        <a:spcAft>
                          <a:spcPts val="0"/>
                        </a:spcAft>
                      </a:pPr>
                      <a:r>
                        <a:rPr lang="en-US" sz="1000" dirty="0">
                          <a:effectLst/>
                        </a:rPr>
                        <a:t>Spouse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tcPr>
                </a:tc>
                <a:tc>
                  <a:txBody>
                    <a:bodyPr/>
                    <a:lstStyle/>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Can increase spouse coverage </a:t>
                      </a:r>
                      <a:r>
                        <a:rPr lang="en-US" sz="1000" b="1" dirty="0">
                          <a:effectLst/>
                        </a:rPr>
                        <a:t>up to $50,000 </a:t>
                      </a:r>
                      <a:r>
                        <a:rPr lang="en-US" sz="1000" dirty="0">
                          <a:effectLst/>
                        </a:rPr>
                        <a:t>without an EOI.</a:t>
                      </a: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Maximum coverage is </a:t>
                      </a:r>
                      <a:r>
                        <a:rPr lang="en-US" sz="1000" b="1" dirty="0">
                          <a:effectLst/>
                        </a:rPr>
                        <a:t>$300,000 with approved EOI</a:t>
                      </a:r>
                      <a:r>
                        <a:rPr lang="en-US" sz="1000" dirty="0">
                          <a:effectLst/>
                        </a:rPr>
                        <a:t>, but not more than the employees’ own coverage.</a:t>
                      </a: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Dependent coverage cannot be more than the employee’s coverage.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75037878"/>
                  </a:ext>
                </a:extLst>
              </a:tr>
              <a:tr h="724107">
                <a:tc>
                  <a:txBody>
                    <a:bodyPr/>
                    <a:lstStyle/>
                    <a:p>
                      <a:pPr marL="0" marR="0" algn="l">
                        <a:lnSpc>
                          <a:spcPct val="107000"/>
                        </a:lnSpc>
                        <a:spcBef>
                          <a:spcPts val="0"/>
                        </a:spcBef>
                        <a:spcAft>
                          <a:spcPts val="0"/>
                        </a:spcAft>
                      </a:pPr>
                      <a:r>
                        <a:rPr lang="en-US" sz="1000" dirty="0">
                          <a:effectLst/>
                        </a:rPr>
                        <a:t>Child(ren)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tcPr>
                </a:tc>
                <a:tc>
                  <a:txBody>
                    <a:bodyPr/>
                    <a:lstStyle/>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Can elect up to $20,000 (increments of $5,000)</a:t>
                      </a: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Maximum is $20,000 (one policy covers all children in the family)</a:t>
                      </a:r>
                    </a:p>
                    <a:p>
                      <a:pPr marL="342900" marR="0" lvl="0" indent="-342900" algn="l">
                        <a:lnSpc>
                          <a:spcPct val="107000"/>
                        </a:lnSpc>
                        <a:spcBef>
                          <a:spcPts val="0"/>
                        </a:spcBef>
                        <a:spcAft>
                          <a:spcPts val="0"/>
                        </a:spcAft>
                        <a:buSzPts val="1000"/>
                        <a:buFont typeface="Symbol" panose="05050102010706020507" pitchFamily="18" charset="2"/>
                        <a:buChar char=""/>
                        <a:tabLst>
                          <a:tab pos="305435" algn="l"/>
                        </a:tabLst>
                      </a:pPr>
                      <a:r>
                        <a:rPr lang="en-US" sz="1000" dirty="0">
                          <a:effectLst/>
                        </a:rPr>
                        <a:t>Dependent coverage cannot be more than the employee’s coverage.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92572045"/>
                  </a:ext>
                </a:extLst>
              </a:tr>
              <a:tr h="787026">
                <a:tc>
                  <a:txBody>
                    <a:bodyPr/>
                    <a:lstStyle/>
                    <a:p>
                      <a:pPr marL="0" marR="0" algn="l">
                        <a:lnSpc>
                          <a:spcPct val="107000"/>
                        </a:lnSpc>
                        <a:spcBef>
                          <a:spcPts val="0"/>
                        </a:spcBef>
                        <a:spcAft>
                          <a:spcPts val="0"/>
                        </a:spcAft>
                      </a:pPr>
                      <a:r>
                        <a:rPr lang="en-US" sz="1000" dirty="0">
                          <a:effectLst/>
                        </a:rPr>
                        <a:t>Evidence of Insurability (EOI)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b="1" dirty="0">
                          <a:effectLst/>
                        </a:rPr>
                        <a:t>You will be required to submit an EOI if requesting:</a:t>
                      </a:r>
                    </a:p>
                    <a:p>
                      <a:pPr marL="342900" marR="0" lvl="0" indent="-342900" algn="l">
                        <a:lnSpc>
                          <a:spcPct val="107000"/>
                        </a:lnSpc>
                        <a:spcBef>
                          <a:spcPts val="0"/>
                        </a:spcBef>
                        <a:spcAft>
                          <a:spcPts val="0"/>
                        </a:spcAft>
                        <a:buFont typeface="+mj-lt"/>
                        <a:buAutoNum type="arabicPeriod"/>
                      </a:pPr>
                      <a:r>
                        <a:rPr lang="en-US" sz="1000" dirty="0">
                          <a:effectLst/>
                        </a:rPr>
                        <a:t>More than $250,000 as a new hire or newly benefit eligible employee.</a:t>
                      </a:r>
                    </a:p>
                    <a:p>
                      <a:pPr marL="342900" marR="0" lvl="0" indent="-342900" algn="l">
                        <a:lnSpc>
                          <a:spcPct val="107000"/>
                        </a:lnSpc>
                        <a:spcBef>
                          <a:spcPts val="0"/>
                        </a:spcBef>
                        <a:spcAft>
                          <a:spcPts val="0"/>
                        </a:spcAft>
                        <a:buFont typeface="+mj-lt"/>
                        <a:buAutoNum type="arabicPeriod"/>
                      </a:pPr>
                      <a:r>
                        <a:rPr lang="en-US" sz="1000" dirty="0">
                          <a:effectLst/>
                        </a:rPr>
                        <a:t>More than $</a:t>
                      </a:r>
                      <a:r>
                        <a:rPr lang="en-US" sz="1000" dirty="0" smtClean="0">
                          <a:effectLst/>
                        </a:rPr>
                        <a:t>50,</a:t>
                      </a:r>
                      <a:r>
                        <a:rPr lang="en-US" sz="1000" baseline="0" dirty="0" smtClean="0">
                          <a:effectLst/>
                        </a:rPr>
                        <a:t> 000</a:t>
                      </a:r>
                      <a:r>
                        <a:rPr lang="en-US" sz="1000" dirty="0" smtClean="0">
                          <a:effectLst/>
                        </a:rPr>
                        <a:t> </a:t>
                      </a:r>
                      <a:r>
                        <a:rPr lang="en-US" sz="1000" dirty="0">
                          <a:effectLst/>
                        </a:rPr>
                        <a:t>spousal coverage. </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23633625"/>
                  </a:ext>
                </a:extLst>
              </a:tr>
            </a:tbl>
          </a:graphicData>
        </a:graphic>
      </p:graphicFrame>
      <p:sp>
        <p:nvSpPr>
          <p:cNvPr id="3" name="Rectangle 2">
            <a:extLst>
              <a:ext uri="{FF2B5EF4-FFF2-40B4-BE49-F238E27FC236}">
                <a16:creationId xmlns:a16="http://schemas.microsoft.com/office/drawing/2014/main" id="{34BB9273-EED4-4DA6-81E7-FE1772C1FB07}"/>
              </a:ext>
            </a:extLst>
          </p:cNvPr>
          <p:cNvSpPr/>
          <p:nvPr/>
        </p:nvSpPr>
        <p:spPr>
          <a:xfrm>
            <a:off x="232611" y="5664029"/>
            <a:ext cx="8526379" cy="477054"/>
          </a:xfrm>
          <a:prstGeom prst="rect">
            <a:avLst/>
          </a:prstGeom>
        </p:spPr>
        <p:txBody>
          <a:bodyPr wrap="square">
            <a:spAutoFit/>
          </a:bodyPr>
          <a:lstStyle/>
          <a:p>
            <a:pPr marL="457200" marR="0" indent="-457200">
              <a:spcBef>
                <a:spcPts val="1000"/>
              </a:spcBef>
            </a:pPr>
            <a:r>
              <a:rPr lang="en-US" sz="900" b="1" dirty="0">
                <a:latin typeface="Calibri" panose="020F0502020204030204" pitchFamily="34" charset="0"/>
                <a:ea typeface="Calibri" panose="020F0502020204030204" pitchFamily="34" charset="0"/>
              </a:rPr>
              <a:t>ENROLLMENT NOTES:</a:t>
            </a:r>
            <a:r>
              <a:rPr lang="en-US" sz="900" dirty="0">
                <a:latin typeface="Calibri" panose="020F0502020204030204" pitchFamily="34" charset="0"/>
                <a:ea typeface="Calibri" panose="020F0502020204030204" pitchFamily="34" charset="0"/>
              </a:rPr>
              <a:t>     </a:t>
            </a:r>
            <a:r>
              <a:rPr lang="en-US" sz="900" b="1" dirty="0">
                <a:latin typeface="Calibri" panose="020F0502020204030204" pitchFamily="34" charset="0"/>
                <a:ea typeface="Calibri" panose="020F0502020204030204" pitchFamily="34" charset="0"/>
              </a:rPr>
              <a:t>Enter the coverage amount</a:t>
            </a:r>
            <a:r>
              <a:rPr lang="en-US" sz="900" dirty="0">
                <a:latin typeface="Calibri" panose="020F0502020204030204" pitchFamily="34" charset="0"/>
                <a:ea typeface="Calibri" panose="020F0502020204030204" pitchFamily="34" charset="0"/>
              </a:rPr>
              <a:t> in ESS – the system will calculate the per pay deduction based on age.  </a:t>
            </a:r>
          </a:p>
          <a:p>
            <a:pPr>
              <a:spcAft>
                <a:spcPts val="600"/>
              </a:spcAft>
            </a:pPr>
            <a:r>
              <a:rPr lang="en-US" sz="900" b="1" dirty="0">
                <a:latin typeface="Calibri" panose="020F0502020204030204" pitchFamily="34" charset="0"/>
                <a:ea typeface="Calibri" panose="020F0502020204030204" pitchFamily="34" charset="0"/>
              </a:rPr>
              <a:t>*EOI</a:t>
            </a:r>
            <a:r>
              <a:rPr lang="en-US" sz="900" dirty="0">
                <a:latin typeface="Calibri" panose="020F0502020204030204" pitchFamily="34" charset="0"/>
                <a:ea typeface="Calibri" panose="020F0502020204030204" pitchFamily="34" charset="0"/>
              </a:rPr>
              <a:t> is the acronym for Evidence of Insurability (a medical information declaration).  </a:t>
            </a:r>
            <a:r>
              <a:rPr lang="en-US" sz="1600"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46871663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C57BA-F24E-4102-881E-1B93909D7A3D}"/>
              </a:ext>
            </a:extLst>
          </p:cNvPr>
          <p:cNvSpPr>
            <a:spLocks noGrp="1"/>
          </p:cNvSpPr>
          <p:nvPr>
            <p:ph idx="1"/>
          </p:nvPr>
        </p:nvSpPr>
        <p:spPr/>
        <p:txBody>
          <a:bodyPr>
            <a:normAutofit/>
          </a:bodyPr>
          <a:lstStyle/>
          <a:p>
            <a:pPr marL="0" indent="0">
              <a:buNone/>
            </a:pPr>
            <a:r>
              <a:rPr lang="en-US" sz="1600" dirty="0"/>
              <a:t>Clermont County provides you with long-term income protection through Mutual of Omaha Financial in the event you become unable to work due to a non-work-related illness or injury until you have 5 years of OPERS service.  The following highlights details regarding our long-term disability plan.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600" dirty="0"/>
              <a:t>*Employees with 5 or more years of service may qualify for a similar benefit through the Ohio Public Employees Retirement System</a:t>
            </a:r>
          </a:p>
          <a:p>
            <a:endParaRPr lang="en-US" dirty="0"/>
          </a:p>
        </p:txBody>
      </p:sp>
      <p:sp>
        <p:nvSpPr>
          <p:cNvPr id="9" name="Title 8">
            <a:extLst>
              <a:ext uri="{FF2B5EF4-FFF2-40B4-BE49-F238E27FC236}">
                <a16:creationId xmlns:a16="http://schemas.microsoft.com/office/drawing/2014/main" id="{3660827D-529A-C869-BEC4-605E757BCE53}"/>
              </a:ext>
            </a:extLst>
          </p:cNvPr>
          <p:cNvSpPr>
            <a:spLocks noGrp="1"/>
          </p:cNvSpPr>
          <p:nvPr>
            <p:ph type="title"/>
          </p:nvPr>
        </p:nvSpPr>
        <p:spPr/>
        <p:txBody>
          <a:bodyPr>
            <a:normAutofit fontScale="90000"/>
          </a:bodyPr>
          <a:lstStyle/>
          <a:p>
            <a:r>
              <a:rPr lang="en-US"/>
              <a:t>Long Term Disability </a:t>
            </a:r>
          </a:p>
        </p:txBody>
      </p:sp>
      <p:graphicFrame>
        <p:nvGraphicFramePr>
          <p:cNvPr id="2" name="LTD_Table">
            <a:extLst>
              <a:ext uri="{FF2B5EF4-FFF2-40B4-BE49-F238E27FC236}">
                <a16:creationId xmlns:a16="http://schemas.microsoft.com/office/drawing/2014/main" id="{FC4F0469-2970-499C-BFF9-E75810A88717}"/>
              </a:ext>
            </a:extLst>
          </p:cNvPr>
          <p:cNvGraphicFramePr>
            <a:graphicFrameLocks noGrp="1"/>
          </p:cNvGraphicFramePr>
          <p:nvPr>
            <p:extLst>
              <p:ext uri="{D42A27DB-BD31-4B8C-83A1-F6EECF244321}">
                <p14:modId xmlns:p14="http://schemas.microsoft.com/office/powerpoint/2010/main" val="1349207292"/>
              </p:ext>
            </p:extLst>
          </p:nvPr>
        </p:nvGraphicFramePr>
        <p:xfrm>
          <a:off x="728472" y="2316480"/>
          <a:ext cx="7805928" cy="2280920"/>
        </p:xfrm>
        <a:graphic>
          <a:graphicData uri="http://schemas.openxmlformats.org/drawingml/2006/table">
            <a:tbl>
              <a:tblPr firstRow="1" bandRow="1">
                <a:tableStyleId>{69012ECD-51FC-41F1-AA8D-1B2483CD663E}</a:tableStyleId>
              </a:tblPr>
              <a:tblGrid>
                <a:gridCol w="3902964">
                  <a:extLst>
                    <a:ext uri="{9D8B030D-6E8A-4147-A177-3AD203B41FA5}">
                      <a16:colId xmlns:a16="http://schemas.microsoft.com/office/drawing/2014/main" val="130929858"/>
                    </a:ext>
                  </a:extLst>
                </a:gridCol>
                <a:gridCol w="3902964">
                  <a:extLst>
                    <a:ext uri="{9D8B030D-6E8A-4147-A177-3AD203B41FA5}">
                      <a16:colId xmlns:a16="http://schemas.microsoft.com/office/drawing/2014/main" val="20001"/>
                    </a:ext>
                  </a:extLst>
                </a:gridCol>
              </a:tblGrid>
              <a:tr h="370840">
                <a:tc>
                  <a:txBody>
                    <a:bodyPr/>
                    <a:lstStyle/>
                    <a:p>
                      <a:endParaRPr lang="en-US" sz="1200" dirty="0">
                        <a:latin typeface="Century Gothic" panose="020B0502020202020204" pitchFamily="34" charset="0"/>
                      </a:endParaRPr>
                    </a:p>
                  </a:txBody>
                  <a:tcPr>
                    <a:solidFill>
                      <a:srgbClr val="00B050"/>
                    </a:solidFill>
                  </a:tcPr>
                </a:tc>
                <a:tc>
                  <a:txBody>
                    <a:bodyPr/>
                    <a:lstStyle/>
                    <a:p>
                      <a:r>
                        <a:rPr lang="en-US" sz="1200" dirty="0">
                          <a:latin typeface="Century Gothic" panose="020B0502020202020204" pitchFamily="34" charset="0"/>
                        </a:rPr>
                        <a:t>Mutual of Omaha Long-Term Disability (LTD)</a:t>
                      </a:r>
                    </a:p>
                  </a:txBody>
                  <a:tcPr>
                    <a:solidFill>
                      <a:srgbClr val="00B050"/>
                    </a:solidFill>
                  </a:tcPr>
                </a:tc>
                <a:extLst>
                  <a:ext uri="{0D108BD9-81ED-4DB2-BD59-A6C34878D82A}">
                    <a16:rowId xmlns:a16="http://schemas.microsoft.com/office/drawing/2014/main" val="4050086357"/>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t>Elimination Period</a:t>
                      </a:r>
                      <a:endParaRPr lang="en-US" sz="1100" b="0">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a:t>180 days</a:t>
                      </a:r>
                    </a:p>
                  </a:txBody>
                  <a:tcPr anchor="ctr"/>
                </a:tc>
                <a:extLst>
                  <a:ext uri="{0D108BD9-81ED-4DB2-BD59-A6C34878D82A}">
                    <a16:rowId xmlns:a16="http://schemas.microsoft.com/office/drawing/2014/main" val="4089151137"/>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t>LTD Benefit</a:t>
                      </a:r>
                      <a:endParaRPr lang="en-US" sz="1100" b="0">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dirty="0"/>
                        <a:t>60% up to a monthly maximum of $5,000</a:t>
                      </a:r>
                    </a:p>
                  </a:txBody>
                  <a:tcPr anchor="ctr"/>
                </a:tc>
                <a:extLst>
                  <a:ext uri="{0D108BD9-81ED-4DB2-BD59-A6C34878D82A}">
                    <a16:rowId xmlns:a16="http://schemas.microsoft.com/office/drawing/2014/main" val="1751641484"/>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t>Definition of Disability</a:t>
                      </a:r>
                      <a:endParaRPr lang="en-US" sz="1100" b="0">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dirty="0"/>
                        <a:t>3 years own occupation</a:t>
                      </a:r>
                    </a:p>
                  </a:txBody>
                  <a:tcPr anchor="ctr"/>
                </a:tc>
                <a:extLst>
                  <a:ext uri="{0D108BD9-81ED-4DB2-BD59-A6C34878D82A}">
                    <a16:rowId xmlns:a16="http://schemas.microsoft.com/office/drawing/2014/main" val="1136887650"/>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t>Maximum Disability</a:t>
                      </a:r>
                      <a:r>
                        <a:rPr lang="en-US" sz="1400" b="1" baseline="0"/>
                        <a:t> Period</a:t>
                      </a:r>
                      <a:endParaRPr lang="en-US" sz="1100" b="0">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dirty="0"/>
                        <a:t>Social Security normal retirement age.</a:t>
                      </a:r>
                    </a:p>
                  </a:txBody>
                  <a:tcPr anchor="ctr"/>
                </a:tc>
                <a:extLst>
                  <a:ext uri="{0D108BD9-81ED-4DB2-BD59-A6C34878D82A}">
                    <a16:rowId xmlns:a16="http://schemas.microsoft.com/office/drawing/2014/main" val="4116236684"/>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t>Pre-Existing Condition Limitations</a:t>
                      </a:r>
                      <a:endParaRPr lang="en-US" sz="1100" b="0">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dirty="0"/>
                        <a:t>12 months for conditions treated within the 12 months prior to effective date of coverage</a:t>
                      </a:r>
                    </a:p>
                  </a:txBody>
                  <a:tcPr anchor="ctr"/>
                </a:tc>
                <a:extLst>
                  <a:ext uri="{0D108BD9-81ED-4DB2-BD59-A6C34878D82A}">
                    <a16:rowId xmlns:a16="http://schemas.microsoft.com/office/drawing/2014/main" val="3321904623"/>
                  </a:ext>
                </a:extLst>
              </a:tr>
            </a:tbl>
          </a:graphicData>
        </a:graphic>
      </p:graphicFrame>
    </p:spTree>
    <p:extLst>
      <p:ext uri="{BB962C8B-B14F-4D97-AF65-F5344CB8AC3E}">
        <p14:creationId xmlns:p14="http://schemas.microsoft.com/office/powerpoint/2010/main" val="18629134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title"/>
          </p:nvPr>
        </p:nvSpPr>
        <p:spPr/>
        <p:txBody>
          <a:bodyPr>
            <a:normAutofit fontScale="90000"/>
          </a:bodyPr>
          <a:lstStyle/>
          <a:p>
            <a:r>
              <a:rPr lang="en-US" dirty="0"/>
              <a:t>Supplemental plans</a:t>
            </a:r>
            <a:br>
              <a:rPr lang="en-US" dirty="0"/>
            </a:br>
            <a:r>
              <a:rPr lang="en-US" dirty="0"/>
              <a:t/>
            </a:r>
            <a:br>
              <a:rPr lang="en-US" dirty="0"/>
            </a:br>
            <a:endParaRPr lang="en-US" dirty="0"/>
          </a:p>
        </p:txBody>
      </p:sp>
      <p:pic>
        <p:nvPicPr>
          <p:cNvPr id="2" name="Picture 1">
            <a:extLst>
              <a:ext uri="{FF2B5EF4-FFF2-40B4-BE49-F238E27FC236}">
                <a16:creationId xmlns:a16="http://schemas.microsoft.com/office/drawing/2014/main" id="{9D156BD7-7854-98D9-646F-C9A06AC93D41}"/>
              </a:ext>
            </a:extLst>
          </p:cNvPr>
          <p:cNvPicPr>
            <a:picLocks noChangeAspect="1"/>
          </p:cNvPicPr>
          <p:nvPr/>
        </p:nvPicPr>
        <p:blipFill>
          <a:blip r:embed="rId3"/>
          <a:stretch>
            <a:fillRect/>
          </a:stretch>
        </p:blipFill>
        <p:spPr>
          <a:xfrm>
            <a:off x="516802" y="990599"/>
            <a:ext cx="1921598" cy="1341707"/>
          </a:xfrm>
          <a:prstGeom prst="rect">
            <a:avLst/>
          </a:prstGeom>
        </p:spPr>
      </p:pic>
    </p:spTree>
    <p:extLst>
      <p:ext uri="{BB962C8B-B14F-4D97-AF65-F5344CB8AC3E}">
        <p14:creationId xmlns:p14="http://schemas.microsoft.com/office/powerpoint/2010/main" val="28539200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solidFill>
                  <a:srgbClr val="22537C"/>
                </a:solidFill>
              </a:rPr>
              <a:t>Supplemental Plans</a:t>
            </a:r>
            <a:endParaRPr lang="en-US" sz="1800" dirty="0">
              <a:solidFill>
                <a:srgbClr val="22537C"/>
              </a:solidFill>
            </a:endParaRPr>
          </a:p>
        </p:txBody>
      </p:sp>
      <p:sp>
        <p:nvSpPr>
          <p:cNvPr id="3" name="Content Placeholder 2">
            <a:extLst>
              <a:ext uri="{FF2B5EF4-FFF2-40B4-BE49-F238E27FC236}">
                <a16:creationId xmlns:a16="http://schemas.microsoft.com/office/drawing/2014/main" id="{718AA56F-7452-45F2-B778-9FDB18087A4D}"/>
              </a:ext>
            </a:extLst>
          </p:cNvPr>
          <p:cNvSpPr>
            <a:spLocks noGrp="1"/>
          </p:cNvSpPr>
          <p:nvPr>
            <p:ph idx="1"/>
          </p:nvPr>
        </p:nvSpPr>
        <p:spPr>
          <a:xfrm>
            <a:off x="360727" y="1415642"/>
            <a:ext cx="8783273" cy="4572000"/>
          </a:xfrm>
        </p:spPr>
        <p:txBody>
          <a:bodyPr>
            <a:normAutofit fontScale="92500" lnSpcReduction="20000"/>
          </a:bodyPr>
          <a:lstStyle/>
          <a:p>
            <a:pPr marL="0" indent="0">
              <a:buNone/>
            </a:pPr>
            <a:r>
              <a:rPr lang="en-US" sz="2000" dirty="0"/>
              <a:t>Clermont County also offers a wide selection of supplemental plans.  Supplemental plans are available for full-time and also part-time employees who are regularly scheduled to work 20 hours or more per week. </a:t>
            </a:r>
          </a:p>
          <a:p>
            <a:endParaRPr lang="en-US" sz="2000" dirty="0"/>
          </a:p>
          <a:p>
            <a:r>
              <a:rPr lang="en-US" sz="2000" dirty="0"/>
              <a:t>Allstate Cancer Coverage</a:t>
            </a:r>
          </a:p>
          <a:p>
            <a:r>
              <a:rPr lang="en-US" sz="2000" dirty="0"/>
              <a:t>Allstate Critical Illness</a:t>
            </a:r>
          </a:p>
          <a:p>
            <a:r>
              <a:rPr lang="en-US" sz="2000" dirty="0"/>
              <a:t>Allstate Accident Insurance</a:t>
            </a:r>
          </a:p>
          <a:p>
            <a:r>
              <a:rPr lang="en-US" sz="2000" dirty="0"/>
              <a:t>Allstate Universal Life Insurance</a:t>
            </a:r>
          </a:p>
          <a:p>
            <a:r>
              <a:rPr lang="en-US" sz="2000" dirty="0"/>
              <a:t>Trustmark Voluntary STD (Short-term Disability) Insurance</a:t>
            </a:r>
          </a:p>
          <a:p>
            <a:r>
              <a:rPr lang="en-US" sz="2000" dirty="0"/>
              <a:t>Trustmark Voluntary LTD (Long-term Disability) Insurance</a:t>
            </a:r>
          </a:p>
          <a:p>
            <a:endParaRPr lang="en-US" sz="2000" dirty="0"/>
          </a:p>
          <a:p>
            <a:pPr marL="0" indent="0">
              <a:buNone/>
            </a:pPr>
            <a:endParaRPr lang="en-US" sz="2000" dirty="0"/>
          </a:p>
          <a:p>
            <a:endParaRPr lang="en-US" sz="2000" dirty="0"/>
          </a:p>
          <a:p>
            <a:endParaRPr lang="en-US" sz="2000" dirty="0"/>
          </a:p>
          <a:p>
            <a:pPr marL="0" indent="0">
              <a:buNone/>
            </a:pPr>
            <a:r>
              <a:rPr lang="en-US" sz="2000" dirty="0"/>
              <a:t>For Additional Information and rates, call Star Robbins Company: 800-486-7721</a:t>
            </a:r>
          </a:p>
        </p:txBody>
      </p:sp>
      <p:sp>
        <p:nvSpPr>
          <p:cNvPr id="4" name="TextBox 3">
            <a:extLst>
              <a:ext uri="{FF2B5EF4-FFF2-40B4-BE49-F238E27FC236}">
                <a16:creationId xmlns:a16="http://schemas.microsoft.com/office/drawing/2014/main" id="{84681202-656C-19CD-E3E9-06497C8FBAE8}"/>
              </a:ext>
            </a:extLst>
          </p:cNvPr>
          <p:cNvSpPr txBox="1"/>
          <p:nvPr/>
        </p:nvSpPr>
        <p:spPr>
          <a:xfrm>
            <a:off x="3166274" y="4349695"/>
            <a:ext cx="3172178" cy="923330"/>
          </a:xfrm>
          <a:prstGeom prst="rect">
            <a:avLst/>
          </a:prstGeom>
          <a:noFill/>
          <a:ln w="12700">
            <a:solidFill>
              <a:srgbClr val="FF0000"/>
            </a:solidFill>
          </a:ln>
        </p:spPr>
        <p:txBody>
          <a:bodyPr wrap="square" rtlCol="0">
            <a:spAutoFit/>
          </a:bodyPr>
          <a:lstStyle/>
          <a:p>
            <a:pPr algn="ctr"/>
            <a:r>
              <a:rPr lang="en-US" b="1" i="1" dirty="0">
                <a:solidFill>
                  <a:srgbClr val="FF0000"/>
                </a:solidFill>
              </a:rPr>
              <a:t>Open Enrollment for these supplemental coverages will take place </a:t>
            </a:r>
            <a:r>
              <a:rPr lang="en-US" b="1" i="1" dirty="0" smtClean="0">
                <a:solidFill>
                  <a:srgbClr val="FF0000"/>
                </a:solidFill>
              </a:rPr>
              <a:t>in June </a:t>
            </a:r>
            <a:r>
              <a:rPr lang="en-US" b="1" i="1" dirty="0">
                <a:solidFill>
                  <a:srgbClr val="FF0000"/>
                </a:solidFill>
              </a:rPr>
              <a:t>2026</a:t>
            </a:r>
          </a:p>
        </p:txBody>
      </p:sp>
    </p:spTree>
    <p:extLst>
      <p:ext uri="{BB962C8B-B14F-4D97-AF65-F5344CB8AC3E}">
        <p14:creationId xmlns:p14="http://schemas.microsoft.com/office/powerpoint/2010/main" val="17975270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ED23D-7FCA-26AB-9C66-498027DDBD5B}"/>
              </a:ext>
            </a:extLst>
          </p:cNvPr>
          <p:cNvSpPr>
            <a:spLocks noGrp="1"/>
          </p:cNvSpPr>
          <p:nvPr>
            <p:ph idx="1"/>
          </p:nvPr>
        </p:nvSpPr>
        <p:spPr/>
        <p:txBody>
          <a:bodyPr/>
          <a:lstStyle/>
          <a:p>
            <a:pPr algn="l" rtl="0" fontAlgn="base">
              <a:buNone/>
            </a:pPr>
            <a:r>
              <a:rPr lang="en-US" sz="2800" b="1" i="0" u="none" strike="noStrike" dirty="0">
                <a:solidFill>
                  <a:srgbClr val="00B050"/>
                </a:solidFill>
                <a:effectLst/>
                <a:latin typeface="Calibri" panose="020F0502020204030204" pitchFamily="34" charset="0"/>
              </a:rPr>
              <a:t>What’s Changed</a:t>
            </a:r>
            <a:r>
              <a:rPr lang="en-US" sz="2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New Vision Carrier EyeMed</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New Life and Disability Carrier Mutual of Omaha</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Special Open Enrollment this year for Voluntary Life</a:t>
            </a:r>
          </a:p>
          <a:p>
            <a:pPr marL="0" indent="0" algn="l" rtl="0" fontAlgn="base">
              <a:buNone/>
            </a:pPr>
            <a:endParaRPr lang="en-US" b="0" i="0" dirty="0">
              <a:solidFill>
                <a:srgbClr val="000000"/>
              </a:solidFill>
              <a:effectLst/>
              <a:latin typeface="Arial" panose="020B0604020202020204" pitchFamily="34" charset="0"/>
            </a:endParaRPr>
          </a:p>
          <a:p>
            <a:pPr algn="l" rtl="0" fontAlgn="base">
              <a:buNone/>
            </a:pPr>
            <a:r>
              <a:rPr lang="en-US" sz="2800" b="1" i="0" u="none" strike="noStrike" dirty="0">
                <a:solidFill>
                  <a:srgbClr val="00B050"/>
                </a:solidFill>
                <a:effectLst/>
                <a:latin typeface="Calibri" panose="020F0502020204030204" pitchFamily="34" charset="0"/>
              </a:rPr>
              <a:t>What’s Hasn’t Changed</a:t>
            </a:r>
            <a:r>
              <a:rPr lang="en-US" sz="2800" b="0" i="0" dirty="0">
                <a:solidFill>
                  <a:srgbClr val="00B050"/>
                </a:solidFill>
                <a:effectLst/>
                <a:latin typeface="Calibri" panose="020F0502020204030204" pitchFamily="34" charset="0"/>
              </a:rPr>
              <a:t>​</a:t>
            </a:r>
            <a:endParaRPr lang="en-US" b="0" i="0" dirty="0">
              <a:solidFill>
                <a:srgbClr val="00B05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No change to the benefits of existing two medical plans and your pharmacy benefits</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Your Dental benefits</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3CED1B12-58FB-537D-7231-8A41C5B327D1}"/>
              </a:ext>
            </a:extLst>
          </p:cNvPr>
          <p:cNvSpPr>
            <a:spLocks noGrp="1"/>
          </p:cNvSpPr>
          <p:nvPr>
            <p:ph type="title"/>
          </p:nvPr>
        </p:nvSpPr>
        <p:spPr/>
        <p:txBody>
          <a:bodyPr>
            <a:normAutofit fontScale="90000"/>
          </a:bodyPr>
          <a:lstStyle/>
          <a:p>
            <a:r>
              <a:rPr lang="en-US" dirty="0"/>
              <a:t>2026 Changes</a:t>
            </a:r>
          </a:p>
        </p:txBody>
      </p:sp>
    </p:spTree>
    <p:extLst>
      <p:ext uri="{BB962C8B-B14F-4D97-AF65-F5344CB8AC3E}">
        <p14:creationId xmlns:p14="http://schemas.microsoft.com/office/powerpoint/2010/main" val="202999215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title"/>
          </p:nvPr>
        </p:nvSpPr>
        <p:spPr/>
        <p:txBody>
          <a:bodyPr/>
          <a:lstStyle/>
          <a:p>
            <a:r>
              <a:rPr lang="en-US"/>
              <a:t>Questions &amp; Resources</a:t>
            </a:r>
          </a:p>
        </p:txBody>
      </p:sp>
      <p:pic>
        <p:nvPicPr>
          <p:cNvPr id="2050" name="Picture 2" descr="USI">
            <a:extLst>
              <a:ext uri="{FF2B5EF4-FFF2-40B4-BE49-F238E27FC236}">
                <a16:creationId xmlns:a16="http://schemas.microsoft.com/office/drawing/2014/main" id="{A1725881-C210-3D30-5433-602FC72B9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1676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3E7933B-061C-1830-C9D1-DDF302CFA32B}"/>
              </a:ext>
            </a:extLst>
          </p:cNvPr>
          <p:cNvPicPr>
            <a:picLocks noChangeAspect="1"/>
          </p:cNvPicPr>
          <p:nvPr/>
        </p:nvPicPr>
        <p:blipFill>
          <a:blip r:embed="rId4"/>
          <a:stretch>
            <a:fillRect/>
          </a:stretch>
        </p:blipFill>
        <p:spPr>
          <a:xfrm>
            <a:off x="5181600" y="1274975"/>
            <a:ext cx="2597121" cy="1066892"/>
          </a:xfrm>
          <a:prstGeom prst="rect">
            <a:avLst/>
          </a:prstGeom>
        </p:spPr>
      </p:pic>
    </p:spTree>
    <p:extLst>
      <p:ext uri="{BB962C8B-B14F-4D97-AF65-F5344CB8AC3E}">
        <p14:creationId xmlns:p14="http://schemas.microsoft.com/office/powerpoint/2010/main" val="124214079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881F81F4-63AF-4550-8B03-607CE9B52D59}"/>
              </a:ext>
            </a:extLst>
          </p:cNvPr>
          <p:cNvSpPr>
            <a:spLocks noGrp="1"/>
          </p:cNvSpPr>
          <p:nvPr>
            <p:ph type="title"/>
          </p:nvPr>
        </p:nvSpPr>
        <p:spPr/>
        <p:txBody>
          <a:bodyPr>
            <a:normAutofit fontScale="90000"/>
          </a:bodyPr>
          <a:lstStyle/>
          <a:p>
            <a:r>
              <a:rPr lang="en-US"/>
              <a:t>Benefits Mobile App </a:t>
            </a:r>
            <a:r>
              <a:rPr lang="en-US" sz="1100"/>
              <a:t> </a:t>
            </a:r>
          </a:p>
        </p:txBody>
      </p:sp>
      <p:sp>
        <p:nvSpPr>
          <p:cNvPr id="23" name="Content Placeholder 2">
            <a:extLst>
              <a:ext uri="{FF2B5EF4-FFF2-40B4-BE49-F238E27FC236}">
                <a16:creationId xmlns:a16="http://schemas.microsoft.com/office/drawing/2014/main" id="{D4D18837-D18E-43CB-AF4B-F51ECE6821C4}"/>
              </a:ext>
            </a:extLst>
          </p:cNvPr>
          <p:cNvSpPr>
            <a:spLocks noGrp="1"/>
          </p:cNvSpPr>
          <p:nvPr>
            <p:ph idx="4294967295"/>
          </p:nvPr>
        </p:nvSpPr>
        <p:spPr>
          <a:xfrm>
            <a:off x="629557" y="3060580"/>
            <a:ext cx="4228193" cy="2498606"/>
          </a:xfrm>
        </p:spPr>
        <p:txBody>
          <a:bodyPr>
            <a:normAutofit/>
          </a:bodyPr>
          <a:lstStyle/>
          <a:p>
            <a:r>
              <a:rPr lang="en-US" sz="1800" b="1" dirty="0"/>
              <a:t>Stay Organized</a:t>
            </a:r>
            <a:r>
              <a:rPr lang="en-US" sz="1800" dirty="0"/>
              <a:t/>
            </a:r>
            <a:br>
              <a:rPr lang="en-US" sz="1800" dirty="0"/>
            </a:br>
            <a:r>
              <a:rPr lang="en-US" sz="1200" dirty="0"/>
              <a:t>Store your benefit plan information and ID cards in one easy-to-find place.</a:t>
            </a:r>
          </a:p>
          <a:p>
            <a:r>
              <a:rPr lang="en-US" sz="1800" b="1" dirty="0"/>
              <a:t>Lighten Your Wallet</a:t>
            </a:r>
            <a:r>
              <a:rPr lang="en-US" sz="1800" dirty="0"/>
              <a:t/>
            </a:r>
            <a:br>
              <a:rPr lang="en-US" sz="1800" dirty="0"/>
            </a:br>
            <a:r>
              <a:rPr lang="en-US" sz="1200" dirty="0"/>
              <a:t>Save a photo of your ID card for each plan so you always have it when you need it. </a:t>
            </a:r>
          </a:p>
          <a:p>
            <a:r>
              <a:rPr lang="en-US" sz="1800" b="1" dirty="0"/>
              <a:t>Get In Touch</a:t>
            </a:r>
            <a:r>
              <a:rPr lang="en-US" sz="1800" dirty="0"/>
              <a:t/>
            </a:r>
            <a:br>
              <a:rPr lang="en-US" sz="1800" dirty="0"/>
            </a:br>
            <a:r>
              <a:rPr lang="en-US" sz="1200" dirty="0"/>
              <a:t>Find the contact information for carriers and HR all in one spot. </a:t>
            </a:r>
            <a:endParaRPr lang="en-US" sz="1800" dirty="0"/>
          </a:p>
        </p:txBody>
      </p:sp>
      <p:sp>
        <p:nvSpPr>
          <p:cNvPr id="11" name="TextBox 10">
            <a:extLst>
              <a:ext uri="{FF2B5EF4-FFF2-40B4-BE49-F238E27FC236}">
                <a16:creationId xmlns:a16="http://schemas.microsoft.com/office/drawing/2014/main" id="{C8C8AA25-E52F-49F8-9F29-C28388BF893B}"/>
              </a:ext>
            </a:extLst>
          </p:cNvPr>
          <p:cNvSpPr txBox="1"/>
          <p:nvPr/>
        </p:nvSpPr>
        <p:spPr>
          <a:xfrm>
            <a:off x="629557" y="1143000"/>
            <a:ext cx="7884886" cy="1839030"/>
          </a:xfrm>
          <a:prstGeom prst="rect">
            <a:avLst/>
          </a:prstGeom>
          <a:noFill/>
        </p:spPr>
        <p:txBody>
          <a:bodyPr wrap="square" rtlCol="0">
            <a:spAutoFit/>
          </a:bodyPr>
          <a:lstStyle/>
          <a:p>
            <a:pPr>
              <a:spcAft>
                <a:spcPts val="1400"/>
              </a:spcAft>
            </a:pPr>
            <a:r>
              <a:rPr lang="en-US" sz="1600" b="1" dirty="0"/>
              <a:t>MyBenefits2GO provides on-the-go access to your benefit plan details, HR contact information and more!</a:t>
            </a:r>
          </a:p>
          <a:p>
            <a:pPr algn="just">
              <a:lnSpc>
                <a:spcPts val="1400"/>
              </a:lnSpc>
              <a:spcAft>
                <a:spcPts val="1400"/>
              </a:spcAft>
            </a:pPr>
            <a:r>
              <a:rPr lang="en-US" sz="1200" dirty="0">
                <a:solidFill>
                  <a:srgbClr val="595959"/>
                </a:solidFill>
                <a:cs typeface="Segoe UI" panose="020B0502040204020203" pitchFamily="34" charset="0"/>
              </a:rPr>
              <a:t>MyBenefits2GO is a quick and simple way for you and your enrolled dependents to access benefit summaries and other important information about our group plans. Store photos of ID cards and easily locate carrier and HR contact information—all in one place. The app is free and available for iPhone and Android.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9A37"/>
                </a:solidFill>
                <a:effectLst/>
                <a:uLnTx/>
                <a:uFillTx/>
                <a:latin typeface="Calibri" panose="020F0502020204030204"/>
                <a:cs typeface="Arial"/>
              </a:rPr>
              <a:t>Download in the App Store or Google Play Store and enter code </a:t>
            </a:r>
            <a:r>
              <a:rPr kumimoji="0" lang="en-US" sz="1200" b="1" i="0" u="sng" strike="noStrike" kern="1200" cap="none" spc="0" normalizeH="0" baseline="0" noProof="0" dirty="0">
                <a:ln>
                  <a:noFill/>
                </a:ln>
                <a:solidFill>
                  <a:srgbClr val="539A37"/>
                </a:solidFill>
                <a:effectLst/>
                <a:uLnTx/>
                <a:uFillTx/>
                <a:latin typeface="Calibri" panose="020F0502020204030204"/>
                <a:cs typeface="Arial"/>
              </a:rPr>
              <a:t>G28511</a:t>
            </a:r>
            <a:r>
              <a:rPr kumimoji="0" lang="en-US" sz="1200" b="0" i="0" u="none" strike="noStrike" kern="1200" cap="none" spc="0" normalizeH="0" baseline="0" noProof="0" dirty="0">
                <a:ln>
                  <a:noFill/>
                </a:ln>
                <a:solidFill>
                  <a:srgbClr val="539A37"/>
                </a:solidFill>
                <a:effectLst/>
                <a:uLnTx/>
                <a:uFillTx/>
                <a:latin typeface="Calibri" panose="020F0502020204030204"/>
                <a:cs typeface="Arial"/>
              </a:rPr>
              <a:t> in the app to access your benefits. </a:t>
            </a:r>
          </a:p>
          <a:p>
            <a:pPr>
              <a:lnSpc>
                <a:spcPts val="1400"/>
              </a:lnSpc>
              <a:spcAft>
                <a:spcPts val="1400"/>
              </a:spcAft>
            </a:pPr>
            <a:endParaRPr lang="en-US" sz="1100" dirty="0">
              <a:solidFill>
                <a:prstClr val="black">
                  <a:lumMod val="65000"/>
                  <a:lumOff val="35000"/>
                </a:prstClr>
              </a:solidFill>
            </a:endParaRPr>
          </a:p>
        </p:txBody>
      </p:sp>
      <p:pic>
        <p:nvPicPr>
          <p:cNvPr id="7" name="Picture 6" descr="Graphical user interface, application&#10;&#10;Description automatically generated">
            <a:extLst>
              <a:ext uri="{FF2B5EF4-FFF2-40B4-BE49-F238E27FC236}">
                <a16:creationId xmlns:a16="http://schemas.microsoft.com/office/drawing/2014/main" id="{AA52DCBD-B72E-44A9-855C-0078CF7E93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43695" y="3048001"/>
            <a:ext cx="1538105" cy="249860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5E6198F-5B69-485B-A103-17DDC91AE7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81800" y="3048000"/>
            <a:ext cx="1538106" cy="2498606"/>
          </a:xfrm>
          <a:prstGeom prst="rect">
            <a:avLst/>
          </a:prstGeom>
        </p:spPr>
      </p:pic>
    </p:spTree>
    <p:extLst>
      <p:ext uri="{BB962C8B-B14F-4D97-AF65-F5344CB8AC3E}">
        <p14:creationId xmlns:p14="http://schemas.microsoft.com/office/powerpoint/2010/main" val="346792953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914A5-D89A-79A5-0654-81A1294D3040}"/>
              </a:ext>
            </a:extLst>
          </p:cNvPr>
          <p:cNvSpPr>
            <a:spLocks noGrp="1"/>
          </p:cNvSpPr>
          <p:nvPr>
            <p:ph idx="4294967295"/>
          </p:nvPr>
        </p:nvSpPr>
        <p:spPr>
          <a:xfrm>
            <a:off x="338667" y="959379"/>
            <a:ext cx="8579555" cy="5572050"/>
          </a:xfrm>
        </p:spPr>
        <p:txBody>
          <a:bodyPr>
            <a:normAutofit fontScale="85000" lnSpcReduction="20000"/>
          </a:bodyPr>
          <a:lstStyle/>
          <a:p>
            <a:pPr marL="0" marR="13970" indent="0" algn="just">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Life is filled with change and uncertainty. The responsibilities and demands on our time can be overwhelming. It happens to all of us. Whenever you or your immediate family members need help dealing with life’s challenges, our Employee Assistance Program, administered by ComPysch is here to help.</a:t>
            </a:r>
          </a:p>
          <a:p>
            <a:pPr marL="0" marR="0" indent="0">
              <a:lnSpc>
                <a:spcPct val="120000"/>
              </a:lnSpc>
              <a:spcBef>
                <a:spcPts val="0"/>
              </a:spcBef>
              <a:spcAft>
                <a:spcPts val="0"/>
              </a:spcAft>
              <a:buNone/>
            </a:pPr>
            <a:r>
              <a:rPr lang="en-US" sz="1700" dirty="0">
                <a:effectLst/>
                <a:ea typeface="Times New Roman" panose="02020603050405020304" pitchFamily="18" charset="0"/>
              </a:rPr>
              <a:t> </a:t>
            </a:r>
          </a:p>
          <a:p>
            <a:pPr marL="0" marR="0" indent="0">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You and your dependents have access to five (5) free face to face sessions or to other resources per year provided by Clermont County employees and their immediate family members through ComPsych. Services include: </a:t>
            </a:r>
          </a:p>
          <a:p>
            <a:pPr marL="0" marR="13970" indent="0" algn="l">
              <a:spcBef>
                <a:spcPts val="0"/>
              </a:spcBef>
              <a:spcAft>
                <a:spcPts val="0"/>
              </a:spcAft>
              <a:buNone/>
            </a:pPr>
            <a:endParaRPr lang="en-US" sz="1700" dirty="0">
              <a:effectLst/>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effectLst/>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effectLst/>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effectLst/>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effectLst/>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latin typeface="Malgun Gothic" panose="020B0503020000020004" pitchFamily="34" charset="-127"/>
              <a:ea typeface="Malgun Gothic" panose="020B0503020000020004" pitchFamily="34" charset="-127"/>
              <a:cs typeface="Calibri" panose="020F0502020204030204" pitchFamily="34" charset="0"/>
            </a:endParaRPr>
          </a:p>
          <a:p>
            <a:pPr marL="0" marR="13970" lvl="0" indent="0" algn="l">
              <a:spcBef>
                <a:spcPts val="0"/>
              </a:spcBef>
              <a:spcAft>
                <a:spcPts val="0"/>
              </a:spcAft>
              <a:buNone/>
            </a:pPr>
            <a:endParaRPr lang="en-US" sz="1700" dirty="0">
              <a:effectLst/>
              <a:latin typeface="Malgun Gothic" panose="020B0503020000020004" pitchFamily="34" charset="-127"/>
              <a:ea typeface="Malgun Gothic" panose="020B0503020000020004" pitchFamily="34" charset="-127"/>
              <a:cs typeface="Calibri" panose="020F0502020204030204" pitchFamily="34" charset="0"/>
            </a:endParaRPr>
          </a:p>
          <a:p>
            <a:pPr marL="0" marR="13970" indent="0" algn="just">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To schedule a confidential appointment: Call: </a:t>
            </a:r>
            <a:r>
              <a:rPr lang="en-US" sz="1700" b="1" dirty="0">
                <a:effectLst/>
                <a:ea typeface="Malgun Gothic" panose="020B0503020000020004" pitchFamily="34" charset="-127"/>
                <a:cs typeface="Calibri" panose="020F0502020204030204" pitchFamily="34" charset="0"/>
              </a:rPr>
              <a:t>877.327.4452</a:t>
            </a:r>
            <a:r>
              <a:rPr lang="en-US" sz="1700" dirty="0">
                <a:effectLst/>
                <a:ea typeface="Malgun Gothic" panose="020B0503020000020004" pitchFamily="34" charset="-127"/>
                <a:cs typeface="Calibri" panose="020F0502020204030204" pitchFamily="34" charset="0"/>
              </a:rPr>
              <a:t> TTY: </a:t>
            </a:r>
            <a:r>
              <a:rPr lang="en-US" sz="1700" b="1" dirty="0">
                <a:effectLst/>
                <a:ea typeface="Malgun Gothic" panose="020B0503020000020004" pitchFamily="34" charset="-127"/>
                <a:cs typeface="Calibri" panose="020F0502020204030204" pitchFamily="34" charset="0"/>
              </a:rPr>
              <a:t>800.697.0353 </a:t>
            </a:r>
          </a:p>
          <a:p>
            <a:pPr marL="0" marR="13970" indent="0" algn="l">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 </a:t>
            </a:r>
          </a:p>
          <a:p>
            <a:pPr marL="0" marR="13970" indent="0" algn="just">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Your toll-free number gives you direct, 24/7 access to a GuidanceConsultantSM, who will answer your questions and, if needed, refer you to a counselor or other resources.</a:t>
            </a:r>
          </a:p>
          <a:p>
            <a:pPr marL="0" marR="13970" indent="0" algn="l">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 </a:t>
            </a:r>
          </a:p>
          <a:p>
            <a:pPr marL="0" marR="13970" indent="0" algn="ctr">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Online: </a:t>
            </a:r>
            <a:r>
              <a:rPr lang="en-US" sz="1700" b="1" dirty="0">
                <a:effectLst/>
                <a:ea typeface="Malgun Gothic" panose="020B0503020000020004" pitchFamily="34" charset="-127"/>
                <a:cs typeface="Calibri" panose="020F0502020204030204" pitchFamily="34" charset="0"/>
              </a:rPr>
              <a:t>guidanceresources.com </a:t>
            </a:r>
          </a:p>
          <a:p>
            <a:pPr marL="0" marR="13970" indent="0" algn="ctr">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App: </a:t>
            </a:r>
            <a:r>
              <a:rPr lang="en-US" sz="1700" b="1" dirty="0">
                <a:effectLst/>
                <a:ea typeface="Malgun Gothic" panose="020B0503020000020004" pitchFamily="34" charset="-127"/>
                <a:cs typeface="Calibri" panose="020F0502020204030204" pitchFamily="34" charset="0"/>
              </a:rPr>
              <a:t>GuidanceNowSM</a:t>
            </a:r>
          </a:p>
          <a:p>
            <a:pPr marL="0" marR="13970" indent="0" algn="ctr">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Web ID: </a:t>
            </a:r>
            <a:r>
              <a:rPr lang="en-US" sz="1700" b="1" dirty="0">
                <a:effectLst/>
                <a:ea typeface="Malgun Gothic" panose="020B0503020000020004" pitchFamily="34" charset="-127"/>
                <a:cs typeface="Calibri" panose="020F0502020204030204" pitchFamily="34" charset="0"/>
              </a:rPr>
              <a:t>EAPCEB</a:t>
            </a:r>
            <a:r>
              <a:rPr lang="en-US" sz="1700" dirty="0">
                <a:effectLst/>
                <a:ea typeface="Malgun Gothic" panose="020B0503020000020004" pitchFamily="34" charset="-127"/>
                <a:cs typeface="Calibri" panose="020F0502020204030204" pitchFamily="34" charset="0"/>
              </a:rPr>
              <a:t> </a:t>
            </a:r>
          </a:p>
          <a:p>
            <a:pPr marL="0" marR="13970" indent="0" algn="just">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 </a:t>
            </a:r>
          </a:p>
          <a:p>
            <a:pPr marL="0" marR="13970" indent="0" algn="just">
              <a:lnSpc>
                <a:spcPct val="120000"/>
              </a:lnSpc>
              <a:spcBef>
                <a:spcPts val="0"/>
              </a:spcBef>
              <a:spcAft>
                <a:spcPts val="0"/>
              </a:spcAft>
              <a:buNone/>
            </a:pPr>
            <a:r>
              <a:rPr lang="en-US" sz="1700" dirty="0">
                <a:effectLst/>
                <a:ea typeface="Malgun Gothic" panose="020B0503020000020004" pitchFamily="34" charset="-127"/>
                <a:cs typeface="Calibri" panose="020F0502020204030204" pitchFamily="34" charset="0"/>
              </a:rPr>
              <a:t>Log on today to connect directly with a GuidanceConsultant about your issue or to consult articles, podcasts, videos and other helpful tools</a:t>
            </a:r>
          </a:p>
        </p:txBody>
      </p:sp>
      <p:pic>
        <p:nvPicPr>
          <p:cNvPr id="5" name="Picture 4">
            <a:extLst>
              <a:ext uri="{FF2B5EF4-FFF2-40B4-BE49-F238E27FC236}">
                <a16:creationId xmlns:a16="http://schemas.microsoft.com/office/drawing/2014/main" id="{FFA7FE95-7808-4D3E-063D-DB77EDC3816D}"/>
              </a:ext>
            </a:extLst>
          </p:cNvPr>
          <p:cNvPicPr>
            <a:picLocks noChangeAspect="1"/>
          </p:cNvPicPr>
          <p:nvPr/>
        </p:nvPicPr>
        <p:blipFill>
          <a:blip r:embed="rId3"/>
          <a:stretch>
            <a:fillRect/>
          </a:stretch>
        </p:blipFill>
        <p:spPr>
          <a:xfrm>
            <a:off x="538054" y="210327"/>
            <a:ext cx="2359378" cy="538725"/>
          </a:xfrm>
          <a:prstGeom prst="rect">
            <a:avLst/>
          </a:prstGeom>
        </p:spPr>
      </p:pic>
      <p:graphicFrame>
        <p:nvGraphicFramePr>
          <p:cNvPr id="2" name="Table 1">
            <a:extLst>
              <a:ext uri="{FF2B5EF4-FFF2-40B4-BE49-F238E27FC236}">
                <a16:creationId xmlns:a16="http://schemas.microsoft.com/office/drawing/2014/main" id="{7B9E8502-94DA-CE75-DCEC-53CAE11B827B}"/>
              </a:ext>
            </a:extLst>
          </p:cNvPr>
          <p:cNvGraphicFramePr>
            <a:graphicFrameLocks noGrp="1"/>
          </p:cNvGraphicFramePr>
          <p:nvPr>
            <p:extLst>
              <p:ext uri="{D42A27DB-BD31-4B8C-83A1-F6EECF244321}">
                <p14:modId xmlns:p14="http://schemas.microsoft.com/office/powerpoint/2010/main" val="3022061284"/>
              </p:ext>
            </p:extLst>
          </p:nvPr>
        </p:nvGraphicFramePr>
        <p:xfrm>
          <a:off x="1092200" y="2362201"/>
          <a:ext cx="6959600" cy="1295400"/>
        </p:xfrm>
        <a:graphic>
          <a:graphicData uri="http://schemas.openxmlformats.org/drawingml/2006/table">
            <a:tbl>
              <a:tblPr firstRow="1" firstCol="1" bandRow="1"/>
              <a:tblGrid>
                <a:gridCol w="2379242">
                  <a:extLst>
                    <a:ext uri="{9D8B030D-6E8A-4147-A177-3AD203B41FA5}">
                      <a16:colId xmlns:a16="http://schemas.microsoft.com/office/drawing/2014/main" val="2103798222"/>
                    </a:ext>
                  </a:extLst>
                </a:gridCol>
                <a:gridCol w="2341072">
                  <a:extLst>
                    <a:ext uri="{9D8B030D-6E8A-4147-A177-3AD203B41FA5}">
                      <a16:colId xmlns:a16="http://schemas.microsoft.com/office/drawing/2014/main" val="408061316"/>
                    </a:ext>
                  </a:extLst>
                </a:gridCol>
                <a:gridCol w="2239286">
                  <a:extLst>
                    <a:ext uri="{9D8B030D-6E8A-4147-A177-3AD203B41FA5}">
                      <a16:colId xmlns:a16="http://schemas.microsoft.com/office/drawing/2014/main" val="1308891181"/>
                    </a:ext>
                  </a:extLst>
                </a:gridCol>
              </a:tblGrid>
              <a:tr h="288188">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Anger Management</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Conflict Resolution</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Drug, Gambling, Alcohol Additions</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86580528"/>
                  </a:ext>
                </a:extLst>
              </a:tr>
              <a:tr h="288188">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Legal Guidance</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Locating Dependent or Elder Care</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Personal &amp; Mental Health</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09862968"/>
                  </a:ext>
                </a:extLst>
              </a:tr>
              <a:tr h="288188">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Financial Resources</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Grief Counseling</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Work Related Issues</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58229467"/>
                  </a:ext>
                </a:extLst>
              </a:tr>
              <a:tr h="430836">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Retirement Planning</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Hiring movers or </a:t>
                      </a:r>
                      <a:endParaRPr lang="en-US" sz="1000">
                        <a:effectLst/>
                        <a:latin typeface="Times New Roman" panose="02020603050405020304" pitchFamily="18" charset="0"/>
                        <a:ea typeface="Times New Roman" panose="02020603050405020304" pitchFamily="18" charset="0"/>
                      </a:endParaRPr>
                    </a:p>
                    <a:p>
                      <a:pPr marL="0" marR="0" algn="ctr">
                        <a:buNone/>
                      </a:pPr>
                      <a:r>
                        <a:rPr lang="en-US" sz="90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home repair contractors</a:t>
                      </a:r>
                      <a:endParaRPr lang="en-US" sz="10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marL="0" marR="0" algn="ctr">
                        <a:buNone/>
                      </a:pPr>
                      <a:r>
                        <a:rPr lang="en-US" sz="900" dirty="0">
                          <a:solidFill>
                            <a:srgbClr val="000000"/>
                          </a:solidFill>
                          <a:effectLst/>
                          <a:latin typeface="Malgun Gothic" panose="020B0503020000020004" pitchFamily="34" charset="-127"/>
                          <a:ea typeface="Times New Roman" panose="02020603050405020304" pitchFamily="18" charset="0"/>
                          <a:cs typeface="Calibri" panose="020F0502020204030204" pitchFamily="34" charset="0"/>
                        </a:rPr>
                        <a:t>Work-Life Solutions</a:t>
                      </a:r>
                      <a:endParaRPr lang="en-US" sz="10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58691781"/>
                  </a:ext>
                </a:extLst>
              </a:tr>
            </a:tbl>
          </a:graphicData>
        </a:graphic>
      </p:graphicFrame>
    </p:spTree>
    <p:extLst>
      <p:ext uri="{BB962C8B-B14F-4D97-AF65-F5344CB8AC3E}">
        <p14:creationId xmlns:p14="http://schemas.microsoft.com/office/powerpoint/2010/main" val="3809372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7A0F6-1B18-BF48-82D5-2C44C735250E}"/>
              </a:ext>
            </a:extLst>
          </p:cNvPr>
          <p:cNvSpPr>
            <a:spLocks noGrp="1"/>
          </p:cNvSpPr>
          <p:nvPr>
            <p:ph type="sldNum" sz="quarter" idx="11"/>
          </p:nvPr>
        </p:nvSpPr>
        <p:spPr>
          <a:xfrm>
            <a:off x="1378745" y="5074444"/>
            <a:ext cx="208360" cy="86562"/>
          </a:xfrm>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fld id="{6631AB72-5CDB-4CDB-A620-CE5D0037423A}" type="slidenum">
              <a:rPr lang="en-US" altLang="en-US" sz="563">
                <a:solidFill>
                  <a:srgbClr val="BFBFBF"/>
                </a:solidFill>
                <a:cs typeface="Arial"/>
              </a:rPr>
              <a:pPr defTabSz="685800">
                <a:defRPr/>
              </a:pPr>
              <a:t>43</a:t>
            </a:fld>
            <a:endParaRPr lang="en-US" altLang="en-US" sz="563" dirty="0">
              <a:solidFill>
                <a:srgbClr val="BFBFBF"/>
              </a:solidFill>
              <a:cs typeface="Arial"/>
            </a:endParaRPr>
          </a:p>
        </p:txBody>
      </p:sp>
      <p:sp>
        <p:nvSpPr>
          <p:cNvPr id="7" name="object 17">
            <a:extLst>
              <a:ext uri="{FF2B5EF4-FFF2-40B4-BE49-F238E27FC236}">
                <a16:creationId xmlns:a16="http://schemas.microsoft.com/office/drawing/2014/main" id="{B38E2D6F-BF5F-4AE7-8E7D-48FDC1B69F5E}"/>
              </a:ext>
            </a:extLst>
          </p:cNvPr>
          <p:cNvSpPr txBox="1"/>
          <p:nvPr/>
        </p:nvSpPr>
        <p:spPr>
          <a:xfrm>
            <a:off x="691802" y="980891"/>
            <a:ext cx="5880449" cy="600164"/>
          </a:xfrm>
          <a:prstGeom prst="rect">
            <a:avLst/>
          </a:prstGeom>
        </p:spPr>
        <p:txBody>
          <a:bodyPr vert="horz" wrap="square" lIns="0" tIns="0" rIns="0" bIns="0" rtlCol="0">
            <a:spAutoFit/>
          </a:bodyPr>
          <a:lstStyle/>
          <a:p>
            <a:pPr marL="7144" defTabSz="514350">
              <a:defRPr/>
            </a:pPr>
            <a:r>
              <a:rPr lang="en-US" sz="2100" b="1" spc="-65" dirty="0">
                <a:solidFill>
                  <a:srgbClr val="FFFFFF"/>
                </a:solidFill>
                <a:latin typeface="Franklin Gothic Medium" panose="020B0603020102020204" pitchFamily="34" charset="0"/>
                <a:cs typeface="Arial" panose="020B0604020202020204" pitchFamily="34" charset="0"/>
              </a:rPr>
              <a:t>If </a:t>
            </a:r>
            <a:r>
              <a:rPr lang="en-US" sz="2100" b="1" spc="-65" dirty="0">
                <a:solidFill>
                  <a:schemeClr val="accent1"/>
                </a:solidFill>
                <a:latin typeface="Franklin Gothic Medium" panose="020B0603020102020204" pitchFamily="34" charset="0"/>
                <a:cs typeface="Arial" panose="020B0604020202020204" pitchFamily="34" charset="0"/>
              </a:rPr>
              <a:t>If you haven’t done so already…Register Today!</a:t>
            </a:r>
            <a:r>
              <a:rPr lang="en-US" b="1" spc="-65" dirty="0">
                <a:solidFill>
                  <a:srgbClr val="FFFFFF"/>
                </a:solidFill>
                <a:latin typeface="Arial" panose="020B0604020202020204" pitchFamily="34" charset="0"/>
                <a:cs typeface="Arial" panose="020B0604020202020204" pitchFamily="34" charset="0"/>
              </a:rPr>
              <a:t>you haven’t done so already…Register Today!</a:t>
            </a:r>
            <a:endParaRPr b="1"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5BE13CA-2771-430E-80E7-204BF01D1F04}"/>
              </a:ext>
            </a:extLst>
          </p:cNvPr>
          <p:cNvSpPr txBox="1"/>
          <p:nvPr/>
        </p:nvSpPr>
        <p:spPr>
          <a:xfrm>
            <a:off x="1200150" y="4057955"/>
            <a:ext cx="3257550" cy="1105367"/>
          </a:xfrm>
          <a:prstGeom prst="rect">
            <a:avLst/>
          </a:prstGeom>
          <a:solidFill>
            <a:schemeClr val="bg1">
              <a:lumMod val="95000"/>
            </a:schemeClr>
          </a:solidFill>
          <a:ln>
            <a:solidFill>
              <a:schemeClr val="bg1">
                <a:lumMod val="50000"/>
              </a:schemeClr>
            </a:solidFill>
          </a:ln>
        </p:spPr>
        <p:txBody>
          <a:bodyPr wrap="square" numCol="1" rtlCol="0">
            <a:spAutoFit/>
          </a:bodyPr>
          <a:lstStyle/>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Got to Anthem.com/register</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Provide the information requested</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Create a username and password</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Set your email preferences</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Follow the prompts to complete your registration</a:t>
            </a:r>
          </a:p>
        </p:txBody>
      </p:sp>
      <p:sp>
        <p:nvSpPr>
          <p:cNvPr id="11" name="TextBox 10">
            <a:extLst>
              <a:ext uri="{FF2B5EF4-FFF2-40B4-BE49-F238E27FC236}">
                <a16:creationId xmlns:a16="http://schemas.microsoft.com/office/drawing/2014/main" id="{70EDD05D-F328-4B9B-8381-C402324A3F36}"/>
              </a:ext>
            </a:extLst>
          </p:cNvPr>
          <p:cNvSpPr txBox="1"/>
          <p:nvPr/>
        </p:nvSpPr>
        <p:spPr>
          <a:xfrm>
            <a:off x="4572000" y="4057955"/>
            <a:ext cx="3371850" cy="1313116"/>
          </a:xfrm>
          <a:prstGeom prst="rect">
            <a:avLst/>
          </a:prstGeom>
          <a:solidFill>
            <a:schemeClr val="bg1">
              <a:lumMod val="95000"/>
            </a:schemeClr>
          </a:solidFill>
          <a:ln>
            <a:solidFill>
              <a:schemeClr val="bg1">
                <a:lumMod val="50000"/>
              </a:schemeClr>
            </a:solidFill>
          </a:ln>
        </p:spPr>
        <p:txBody>
          <a:bodyPr wrap="square" numCol="1" rtlCol="0">
            <a:spAutoFit/>
          </a:bodyPr>
          <a:lstStyle/>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Download the free Sydney mobile app and Select </a:t>
            </a:r>
            <a:r>
              <a:rPr lang="en-US" sz="900" i="1" dirty="0">
                <a:solidFill>
                  <a:srgbClr val="1F497D"/>
                </a:solidFill>
                <a:latin typeface="Arial" panose="020B0604020202020204" pitchFamily="34" charset="0"/>
                <a:cs typeface="Arial" panose="020B0604020202020204" pitchFamily="34" charset="0"/>
              </a:rPr>
              <a:t>Register</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Confirm your identity</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Create a username and password</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Confirm your email preferences</a:t>
            </a:r>
          </a:p>
          <a:p>
            <a:pPr marL="257175" indent="-257175" defTabSz="685800">
              <a:lnSpc>
                <a:spcPct val="150000"/>
              </a:lnSpc>
              <a:buFont typeface="+mj-lt"/>
              <a:buAutoNum type="arabicPeriod"/>
              <a:defRPr/>
            </a:pPr>
            <a:r>
              <a:rPr lang="en-US" sz="900" dirty="0">
                <a:solidFill>
                  <a:srgbClr val="1F497D"/>
                </a:solidFill>
                <a:latin typeface="Arial" panose="020B0604020202020204" pitchFamily="34" charset="0"/>
                <a:cs typeface="Arial" panose="020B0604020202020204" pitchFamily="34" charset="0"/>
              </a:rPr>
              <a:t>Follow the prompts to complete your registration</a:t>
            </a:r>
          </a:p>
        </p:txBody>
      </p:sp>
      <p:pic>
        <p:nvPicPr>
          <p:cNvPr id="5" name="Picture 4">
            <a:extLst>
              <a:ext uri="{FF2B5EF4-FFF2-40B4-BE49-F238E27FC236}">
                <a16:creationId xmlns:a16="http://schemas.microsoft.com/office/drawing/2014/main" id="{BC912260-F2A5-4611-B8F2-E44D49F9B88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82924" y="1798840"/>
            <a:ext cx="2302429" cy="1412743"/>
          </a:xfrm>
          <a:prstGeom prst="rect">
            <a:avLst/>
          </a:prstGeom>
        </p:spPr>
      </p:pic>
      <p:pic>
        <p:nvPicPr>
          <p:cNvPr id="13" name="object 13">
            <a:extLst>
              <a:ext uri="{FF2B5EF4-FFF2-40B4-BE49-F238E27FC236}">
                <a16:creationId xmlns:a16="http://schemas.microsoft.com/office/drawing/2014/main" id="{9C0FB055-8A91-4A4E-AA10-AA0752E46743}"/>
              </a:ext>
            </a:extLst>
          </p:cNvPr>
          <p:cNvPicPr/>
          <p:nvPr/>
        </p:nvPicPr>
        <p:blipFill>
          <a:blip r:embed="rId5" cstate="print"/>
          <a:stretch>
            <a:fillRect/>
          </a:stretch>
        </p:blipFill>
        <p:spPr>
          <a:xfrm>
            <a:off x="5241218" y="1596785"/>
            <a:ext cx="958347" cy="1663573"/>
          </a:xfrm>
          <a:prstGeom prst="rect">
            <a:avLst/>
          </a:prstGeom>
        </p:spPr>
      </p:pic>
      <p:pic>
        <p:nvPicPr>
          <p:cNvPr id="14" name="Picture 13">
            <a:extLst>
              <a:ext uri="{FF2B5EF4-FFF2-40B4-BE49-F238E27FC236}">
                <a16:creationId xmlns:a16="http://schemas.microsoft.com/office/drawing/2014/main" id="{69B50451-3BD4-4F86-B523-9495027D1CBF}"/>
              </a:ext>
            </a:extLst>
          </p:cNvPr>
          <p:cNvPicPr>
            <a:picLocks noChangeAspect="1"/>
          </p:cNvPicPr>
          <p:nvPr/>
        </p:nvPicPr>
        <p:blipFill>
          <a:blip r:embed="rId6"/>
          <a:stretch>
            <a:fillRect/>
          </a:stretch>
        </p:blipFill>
        <p:spPr>
          <a:xfrm>
            <a:off x="6377616" y="2466070"/>
            <a:ext cx="1618391" cy="482153"/>
          </a:xfrm>
          <a:prstGeom prst="rect">
            <a:avLst/>
          </a:prstGeom>
        </p:spPr>
      </p:pic>
      <p:sp>
        <p:nvSpPr>
          <p:cNvPr id="6" name="Rectangle 5">
            <a:extLst>
              <a:ext uri="{FF2B5EF4-FFF2-40B4-BE49-F238E27FC236}">
                <a16:creationId xmlns:a16="http://schemas.microsoft.com/office/drawing/2014/main" id="{76D6D8B2-C88D-4EBA-A3F0-F5F6321C3E4C}"/>
              </a:ext>
            </a:extLst>
          </p:cNvPr>
          <p:cNvSpPr/>
          <p:nvPr/>
        </p:nvSpPr>
        <p:spPr>
          <a:xfrm>
            <a:off x="2857500" y="3186626"/>
            <a:ext cx="3429000" cy="300082"/>
          </a:xfrm>
          <a:prstGeom prst="rect">
            <a:avLst/>
          </a:prstGeom>
        </p:spPr>
        <p:txBody>
          <a:bodyPr>
            <a:spAutoFit/>
          </a:bodyPr>
          <a:lstStyle/>
          <a:p>
            <a:pPr defTabSz="685800">
              <a:defRPr/>
            </a:pPr>
            <a:endParaRPr lang="en-US" sz="1350" dirty="0">
              <a:solidFill>
                <a:prstClr val="black"/>
              </a:solidFill>
              <a:latin typeface="Calibri"/>
            </a:endParaRPr>
          </a:p>
        </p:txBody>
      </p:sp>
      <p:sp>
        <p:nvSpPr>
          <p:cNvPr id="16" name="TextBox 15">
            <a:extLst>
              <a:ext uri="{FF2B5EF4-FFF2-40B4-BE49-F238E27FC236}">
                <a16:creationId xmlns:a16="http://schemas.microsoft.com/office/drawing/2014/main" id="{C8100B4B-498C-4037-A61A-AA5F274F6362}"/>
              </a:ext>
            </a:extLst>
          </p:cNvPr>
          <p:cNvSpPr txBox="1"/>
          <p:nvPr/>
        </p:nvSpPr>
        <p:spPr>
          <a:xfrm>
            <a:off x="1200151" y="5612853"/>
            <a:ext cx="5880449" cy="415498"/>
          </a:xfrm>
          <a:prstGeom prst="rect">
            <a:avLst/>
          </a:prstGeom>
          <a:solidFill>
            <a:schemeClr val="accent1">
              <a:lumMod val="20000"/>
              <a:lumOff val="80000"/>
            </a:schemeClr>
          </a:solidFill>
          <a:ln>
            <a:solidFill>
              <a:schemeClr val="accent1">
                <a:lumMod val="60000"/>
                <a:lumOff val="40000"/>
              </a:schemeClr>
            </a:solidFill>
          </a:ln>
        </p:spPr>
        <p:txBody>
          <a:bodyPr wrap="square" numCol="1" rtlCol="0">
            <a:spAutoFit/>
          </a:bodyPr>
          <a:lstStyle/>
          <a:p>
            <a:pPr defTabSz="685800">
              <a:defRPr/>
            </a:pPr>
            <a:r>
              <a:rPr lang="en-US" sz="1050" b="1" dirty="0">
                <a:solidFill>
                  <a:srgbClr val="1F497D"/>
                </a:solidFill>
                <a:latin typeface="Arial" panose="020B0604020202020204" pitchFamily="34" charset="0"/>
                <a:cs typeface="Arial" panose="020B0604020202020204" pitchFamily="34" charset="0"/>
              </a:rPr>
              <a:t>Need help signing up? </a:t>
            </a:r>
            <a:r>
              <a:rPr lang="en-US" sz="1050" dirty="0">
                <a:solidFill>
                  <a:srgbClr val="1F497D"/>
                </a:solidFill>
                <a:latin typeface="Arial" panose="020B0604020202020204" pitchFamily="34" charset="0"/>
                <a:cs typeface="Arial" panose="020B0604020202020204" pitchFamily="34" charset="0"/>
              </a:rPr>
              <a:t>Call your member services number on the back of your Anthem ID card. </a:t>
            </a:r>
          </a:p>
        </p:txBody>
      </p:sp>
      <p:pic>
        <p:nvPicPr>
          <p:cNvPr id="15" name="Picture 14">
            <a:extLst>
              <a:ext uri="{FF2B5EF4-FFF2-40B4-BE49-F238E27FC236}">
                <a16:creationId xmlns:a16="http://schemas.microsoft.com/office/drawing/2014/main" id="{9223782A-0EE3-4309-BD22-B3D7CE360EF1}"/>
              </a:ext>
            </a:extLst>
          </p:cNvPr>
          <p:cNvPicPr>
            <a:picLocks noChangeAspect="1"/>
          </p:cNvPicPr>
          <p:nvPr/>
        </p:nvPicPr>
        <p:blipFill>
          <a:blip r:embed="rId7"/>
          <a:stretch>
            <a:fillRect/>
          </a:stretch>
        </p:blipFill>
        <p:spPr>
          <a:xfrm>
            <a:off x="1587103" y="3427279"/>
            <a:ext cx="2136074" cy="526127"/>
          </a:xfrm>
          <a:prstGeom prst="rect">
            <a:avLst/>
          </a:prstGeom>
        </p:spPr>
      </p:pic>
      <p:pic>
        <p:nvPicPr>
          <p:cNvPr id="18" name="Picture 17">
            <a:extLst>
              <a:ext uri="{FF2B5EF4-FFF2-40B4-BE49-F238E27FC236}">
                <a16:creationId xmlns:a16="http://schemas.microsoft.com/office/drawing/2014/main" id="{3B9102A9-A897-4C5E-8A0C-932255664365}"/>
              </a:ext>
            </a:extLst>
          </p:cNvPr>
          <p:cNvPicPr>
            <a:picLocks noChangeAspect="1"/>
          </p:cNvPicPr>
          <p:nvPr/>
        </p:nvPicPr>
        <p:blipFill>
          <a:blip r:embed="rId8"/>
          <a:stretch>
            <a:fillRect/>
          </a:stretch>
        </p:blipFill>
        <p:spPr>
          <a:xfrm>
            <a:off x="4984189" y="3334088"/>
            <a:ext cx="2421731" cy="547378"/>
          </a:xfrm>
          <a:prstGeom prst="rect">
            <a:avLst/>
          </a:prstGeom>
        </p:spPr>
      </p:pic>
      <p:sp>
        <p:nvSpPr>
          <p:cNvPr id="3" name="Slide Number Placeholder 2">
            <a:extLst>
              <a:ext uri="{FF2B5EF4-FFF2-40B4-BE49-F238E27FC236}">
                <a16:creationId xmlns:a16="http://schemas.microsoft.com/office/drawing/2014/main" id="{6A772DCF-F44D-88C8-645B-45EBC3114AE6}"/>
              </a:ext>
            </a:extLst>
          </p:cNvPr>
          <p:cNvSpPr txBox="1">
            <a:spLocks/>
          </p:cNvSpPr>
          <p:nvPr/>
        </p:nvSpPr>
        <p:spPr>
          <a:xfrm>
            <a:off x="8372193" y="5282704"/>
            <a:ext cx="277346" cy="273844"/>
          </a:xfrm>
          <a:prstGeom prst="rect">
            <a:avLst/>
          </a:prstGeom>
        </p:spPr>
        <p:txBody>
          <a:bodyPr vert="horz" lIns="68580" tIns="34290" rIns="68580" bIns="34290" rtlCol="0" anchor="ctr"/>
          <a:lstStyle>
            <a:defPPr>
              <a:defRPr lang="en-US"/>
            </a:defPPr>
            <a:lvl1pPr marL="0" algn="r" defTabSz="914400" rtl="0" eaLnBrk="1" latinLnBrk="0" hangingPunct="1">
              <a:defRPr sz="506" kern="1200">
                <a:solidFill>
                  <a:schemeClr val="bg1">
                    <a:lumMod val="65000"/>
                  </a:schemeClr>
                </a:solidFill>
                <a:latin typeface="Calibri" panose="020F0502020204030204" pitchFamily="34" charset="0"/>
                <a:ea typeface="+mn-ea"/>
                <a:cs typeface="Arial" panose="020B0604020202020204" pitchFamily="34" charset="0"/>
                <a:sym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defRPr/>
            </a:pPr>
            <a:fld id="{89BBF7CD-64C2-944D-9BC0-D9847A17D7BA}" type="slidenum">
              <a:rPr lang="en-US" sz="600">
                <a:solidFill>
                  <a:srgbClr val="5E5E5E"/>
                </a:solidFill>
                <a:latin typeface="Arial" panose="020B0604020202020204"/>
              </a:rPr>
              <a:pPr defTabSz="457189">
                <a:defRPr/>
              </a:pPr>
              <a:t>43</a:t>
            </a:fld>
            <a:endParaRPr lang="en-US" sz="600" dirty="0">
              <a:solidFill>
                <a:srgbClr val="5E5E5E"/>
              </a:solidFill>
              <a:latin typeface="Arial" panose="020B0604020202020204"/>
            </a:endParaRPr>
          </a:p>
        </p:txBody>
      </p:sp>
    </p:spTree>
    <p:extLst>
      <p:ext uri="{BB962C8B-B14F-4D97-AF65-F5344CB8AC3E}">
        <p14:creationId xmlns:p14="http://schemas.microsoft.com/office/powerpoint/2010/main" val="55799335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a:solidFill>
                  <a:srgbClr val="22537C"/>
                </a:solidFill>
              </a:rPr>
              <a:t>Benefit Resource Center</a:t>
            </a:r>
          </a:p>
        </p:txBody>
      </p:sp>
      <p:sp>
        <p:nvSpPr>
          <p:cNvPr id="3" name="Content Placeholder 2">
            <a:extLst>
              <a:ext uri="{FF2B5EF4-FFF2-40B4-BE49-F238E27FC236}">
                <a16:creationId xmlns:a16="http://schemas.microsoft.com/office/drawing/2014/main" id="{25A3D3DA-D8A1-4E96-8893-CDCB4646E2AC}"/>
              </a:ext>
            </a:extLst>
          </p:cNvPr>
          <p:cNvSpPr>
            <a:spLocks noGrp="1"/>
          </p:cNvSpPr>
          <p:nvPr>
            <p:ph idx="1"/>
          </p:nvPr>
        </p:nvSpPr>
        <p:spPr/>
        <p:txBody>
          <a:bodyPr>
            <a:normAutofit/>
          </a:bodyPr>
          <a:lstStyle/>
          <a:p>
            <a:pPr marL="0" indent="0">
              <a:buNone/>
            </a:pPr>
            <a:r>
              <a:rPr lang="en-US" sz="2400" dirty="0"/>
              <a:t>Contact the USI Benefit Resource Center (BRC) for free, confidential help!</a:t>
            </a:r>
          </a:p>
          <a:p>
            <a:pPr lvl="1"/>
            <a:r>
              <a:rPr lang="en-US" sz="2000" dirty="0"/>
              <a:t>Benefit coverage levels</a:t>
            </a:r>
          </a:p>
          <a:p>
            <a:pPr lvl="1"/>
            <a:r>
              <a:rPr lang="en-US" sz="2000" dirty="0"/>
              <a:t>Carrier information</a:t>
            </a:r>
          </a:p>
          <a:p>
            <a:pPr lvl="1"/>
            <a:r>
              <a:rPr lang="en-US" sz="2000" dirty="0"/>
              <a:t>Claims assistance</a:t>
            </a:r>
          </a:p>
          <a:p>
            <a:pPr lvl="1"/>
            <a:r>
              <a:rPr lang="en-US" sz="2000" dirty="0"/>
              <a:t>Billing issues</a:t>
            </a:r>
          </a:p>
          <a:p>
            <a:pPr lvl="1"/>
            <a:endParaRPr lang="en-US" sz="2400" dirty="0"/>
          </a:p>
          <a:p>
            <a:pPr marL="0" indent="0">
              <a:buNone/>
            </a:pPr>
            <a:r>
              <a:rPr lang="en-US" sz="2400" b="1" dirty="0"/>
              <a:t>855-874-0829</a:t>
            </a:r>
          </a:p>
          <a:p>
            <a:pPr marL="0" indent="0">
              <a:buNone/>
            </a:pPr>
            <a:r>
              <a:rPr lang="en-US" sz="2400" b="1" dirty="0"/>
              <a:t>BRCMidwest@usi.com</a:t>
            </a:r>
          </a:p>
          <a:p>
            <a:pPr marL="0" indent="0">
              <a:buNone/>
            </a:pPr>
            <a:r>
              <a:rPr lang="en-US" sz="2400" b="1" dirty="0"/>
              <a:t>Monday through Friday 8:00am to 5:00pm Eastern &amp; Central Standard Time</a:t>
            </a:r>
          </a:p>
          <a:p>
            <a:pPr marL="0" indent="0">
              <a:buNone/>
            </a:pPr>
            <a:endParaRPr lang="en-US" sz="2400" b="1" dirty="0">
              <a:solidFill>
                <a:srgbClr val="7030A0"/>
              </a:solidFill>
            </a:endParaRPr>
          </a:p>
          <a:p>
            <a:endParaRPr lang="en-US" sz="2800" dirty="0"/>
          </a:p>
        </p:txBody>
      </p:sp>
      <p:pic>
        <p:nvPicPr>
          <p:cNvPr id="4" name="Picture 3">
            <a:extLst>
              <a:ext uri="{FF2B5EF4-FFF2-40B4-BE49-F238E27FC236}">
                <a16:creationId xmlns:a16="http://schemas.microsoft.com/office/drawing/2014/main" id="{87BB0AFA-3A6A-4981-8250-A09DC9070DC6}"/>
              </a:ext>
            </a:extLst>
          </p:cNvPr>
          <p:cNvPicPr>
            <a:picLocks noChangeAspect="1"/>
          </p:cNvPicPr>
          <p:nvPr/>
        </p:nvPicPr>
        <p:blipFill>
          <a:blip r:embed="rId3"/>
          <a:stretch>
            <a:fillRect/>
          </a:stretch>
        </p:blipFill>
        <p:spPr>
          <a:xfrm>
            <a:off x="4572000" y="2241259"/>
            <a:ext cx="4011516" cy="2603218"/>
          </a:xfrm>
          <a:prstGeom prst="rect">
            <a:avLst/>
          </a:prstGeom>
        </p:spPr>
      </p:pic>
    </p:spTree>
    <p:extLst>
      <p:ext uri="{BB962C8B-B14F-4D97-AF65-F5344CB8AC3E}">
        <p14:creationId xmlns:p14="http://schemas.microsoft.com/office/powerpoint/2010/main" val="28701971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309B-C891-91A5-B418-5FFEA553CBEA}"/>
              </a:ext>
            </a:extLst>
          </p:cNvPr>
          <p:cNvSpPr>
            <a:spLocks noGrp="1"/>
          </p:cNvSpPr>
          <p:nvPr>
            <p:ph type="title"/>
          </p:nvPr>
        </p:nvSpPr>
        <p:spPr>
          <a:xfrm>
            <a:off x="0" y="228601"/>
            <a:ext cx="7886700" cy="1421200"/>
          </a:xfrm>
        </p:spPr>
        <p:txBody>
          <a:bodyPr/>
          <a:lstStyle/>
          <a:p>
            <a:pPr algn="l"/>
            <a:r>
              <a:rPr lang="en-US" dirty="0">
                <a:solidFill>
                  <a:schemeClr val="accent1"/>
                </a:solidFill>
                <a:latin typeface="Franklin Gothic Medium" panose="020B0603020102020204" pitchFamily="34" charset="0"/>
              </a:rPr>
              <a:t/>
            </a:r>
            <a:br>
              <a:rPr lang="en-US" dirty="0">
                <a:solidFill>
                  <a:schemeClr val="accent1"/>
                </a:solidFill>
                <a:latin typeface="Franklin Gothic Medium" panose="020B0603020102020204" pitchFamily="34" charset="0"/>
              </a:rPr>
            </a:br>
            <a:r>
              <a:rPr lang="en-US" dirty="0">
                <a:solidFill>
                  <a:schemeClr val="accent1"/>
                </a:solidFill>
                <a:latin typeface="Franklin Gothic Medium" panose="020B0603020102020204" pitchFamily="34" charset="0"/>
              </a:rPr>
              <a:t>Website Links</a:t>
            </a:r>
          </a:p>
        </p:txBody>
      </p:sp>
      <p:sp>
        <p:nvSpPr>
          <p:cNvPr id="4" name="TextBox 3">
            <a:extLst>
              <a:ext uri="{FF2B5EF4-FFF2-40B4-BE49-F238E27FC236}">
                <a16:creationId xmlns:a16="http://schemas.microsoft.com/office/drawing/2014/main" id="{F6B1CA57-688C-C902-E6B2-009882322AB7}"/>
              </a:ext>
            </a:extLst>
          </p:cNvPr>
          <p:cNvSpPr txBox="1"/>
          <p:nvPr/>
        </p:nvSpPr>
        <p:spPr>
          <a:xfrm>
            <a:off x="48219" y="1539775"/>
            <a:ext cx="9095781" cy="4616648"/>
          </a:xfrm>
          <a:prstGeom prst="rect">
            <a:avLst/>
          </a:prstGeom>
          <a:noFill/>
        </p:spPr>
        <p:txBody>
          <a:bodyPr wrap="square" rtlCol="0">
            <a:spAutoFit/>
          </a:bodyPr>
          <a:lstStyle/>
          <a:p>
            <a:r>
              <a:rPr lang="en-US" sz="1200" b="1" kern="1400" dirty="0"/>
              <a:t>Anthem: </a:t>
            </a:r>
            <a:r>
              <a:rPr lang="en-US" sz="1200" b="1" kern="1400" dirty="0">
                <a:hlinkClick r:id="rId3"/>
              </a:rPr>
              <a:t>https://www.anthem.com/</a:t>
            </a:r>
            <a:r>
              <a:rPr lang="en-US" sz="1200" b="1" kern="1400" dirty="0"/>
              <a:t>  </a:t>
            </a:r>
            <a:r>
              <a:rPr lang="en-US" sz="1200" kern="1400" dirty="0"/>
              <a:t>and </a:t>
            </a:r>
            <a:r>
              <a:rPr lang="en-US" sz="1200" b="1" kern="1400" dirty="0" err="1"/>
              <a:t>Carelon</a:t>
            </a:r>
            <a:r>
              <a:rPr lang="en-US" sz="1200" b="1" kern="1400" dirty="0"/>
              <a:t> Rx: </a:t>
            </a:r>
            <a:r>
              <a:rPr lang="en-US" sz="1200" b="1" kern="1400" dirty="0">
                <a:hlinkClick r:id="rId4"/>
              </a:rPr>
              <a:t>https://www.carelonrx.com/</a:t>
            </a:r>
            <a:r>
              <a:rPr lang="en-US" sz="1200" b="1" kern="1400" dirty="0"/>
              <a:t> </a:t>
            </a:r>
          </a:p>
          <a:p>
            <a:r>
              <a:rPr lang="en-US" sz="900" kern="1400" dirty="0"/>
              <a:t>Medical insurance provider and prescription coverage.</a:t>
            </a:r>
          </a:p>
          <a:p>
            <a:endParaRPr lang="en-US" sz="600" b="1" kern="1400" dirty="0"/>
          </a:p>
          <a:p>
            <a:r>
              <a:rPr lang="en-US" sz="1200" b="1" kern="1400" dirty="0"/>
              <a:t>Bloom: </a:t>
            </a:r>
            <a:r>
              <a:rPr lang="en-US" sz="1200" b="1" kern="1400" dirty="0">
                <a:hlinkClick r:id="rId5"/>
              </a:rPr>
              <a:t>https://meet.swordhealth.com/bloom/cebco</a:t>
            </a:r>
            <a:endParaRPr lang="en-US" sz="1200" b="1" kern="1400" dirty="0"/>
          </a:p>
          <a:p>
            <a:r>
              <a:rPr lang="en-US" sz="900" kern="1400" dirty="0">
                <a:solidFill>
                  <a:schemeClr val="accent1"/>
                </a:solidFill>
                <a:latin typeface="Franklin Gothic Medium" panose="020B0603020102020204" pitchFamily="34" charset="0"/>
              </a:rPr>
              <a:t> </a:t>
            </a:r>
            <a:r>
              <a:rPr lang="en-US" sz="900" dirty="0"/>
              <a:t>1 in 3 women suffer from pelvic health disorders including bladder issues, bowel dysfunction, and pelvic pain.  Sword Health developed Bloom to give you relief with an easy-to-use, at-home pelvic therapy solution.</a:t>
            </a:r>
          </a:p>
          <a:p>
            <a:endParaRPr lang="en-US" sz="600" kern="1400" dirty="0"/>
          </a:p>
          <a:p>
            <a:r>
              <a:rPr lang="en-US" sz="1200" b="1" kern="1400" dirty="0" err="1"/>
              <a:t>Carelon</a:t>
            </a:r>
            <a:r>
              <a:rPr lang="en-US" sz="1200" b="1" kern="1400" dirty="0"/>
              <a:t> Rx Cost Relief Program:</a:t>
            </a:r>
            <a:r>
              <a:rPr lang="en-US" sz="900" dirty="0"/>
              <a:t> The Cost Relief program offers you select specialty medicines at no cost to you. That means a $0 copay when you fill the prescription with the exclusive specialty pharmacy in your network.  Please call 877-638-4008 Monday through Friday from 8 a.m. to 8 p.m. ET </a:t>
            </a:r>
          </a:p>
          <a:p>
            <a:pPr algn="l"/>
            <a:endParaRPr lang="en-US" sz="600" dirty="0"/>
          </a:p>
          <a:p>
            <a:r>
              <a:rPr lang="en-US" sz="1200" b="1" kern="1400" dirty="0"/>
              <a:t>ComPsych Guidance Resources is our Employee Assistance Program (EAP) : </a:t>
            </a:r>
            <a:r>
              <a:rPr lang="en-US" sz="1200" dirty="0">
                <a:solidFill>
                  <a:srgbClr val="059AC5"/>
                </a:solidFill>
                <a:hlinkClick r:id="rId6"/>
              </a:rPr>
              <a:t>www.guidanceresources.com</a:t>
            </a:r>
            <a:r>
              <a:rPr lang="en-US" sz="1200" dirty="0">
                <a:solidFill>
                  <a:srgbClr val="333333"/>
                </a:solidFill>
              </a:rPr>
              <a:t> </a:t>
            </a:r>
          </a:p>
          <a:p>
            <a:r>
              <a:rPr lang="en-US" sz="900" dirty="0"/>
              <a:t>EAP program provides </a:t>
            </a:r>
            <a:r>
              <a:rPr lang="en-US" sz="900" b="1" dirty="0"/>
              <a:t>5 free </a:t>
            </a:r>
            <a:r>
              <a:rPr lang="en-US" sz="900" dirty="0"/>
              <a:t>sessions per incident for finding child or elderly care/ movers/ home repair/ pet care, free legal consultation: divorce/ adoption/ wills/ trusts, retirement planning/ insurance/ budgeting/ bankruptcy and an online library with articles/ podcasts/ videos/ on-demand training.</a:t>
            </a:r>
          </a:p>
          <a:p>
            <a:endParaRPr lang="en-US" sz="600" dirty="0"/>
          </a:p>
          <a:p>
            <a:r>
              <a:rPr lang="en-US" sz="1200" b="1" kern="1400" dirty="0"/>
              <a:t>Lark: </a:t>
            </a:r>
            <a:r>
              <a:rPr lang="en-US" sz="1200" b="1" kern="1400" dirty="0">
                <a:hlinkClick r:id="rId7"/>
              </a:rPr>
              <a:t>https://www.lark.com/anthem</a:t>
            </a:r>
            <a:endParaRPr lang="en-US" sz="1200" b="1" kern="1400" dirty="0"/>
          </a:p>
          <a:p>
            <a:r>
              <a:rPr lang="en-US" sz="900" dirty="0"/>
              <a:t>The Lark Diabetes Prevention Program is an all-digital app that can help you lose weight and lower your risk of developing Type 2 Diabetes. Available to dependents 18+ years of age.</a:t>
            </a:r>
          </a:p>
          <a:p>
            <a:endParaRPr lang="en-US" sz="600" b="1" kern="1400" dirty="0"/>
          </a:p>
          <a:p>
            <a:r>
              <a:rPr lang="en-US" sz="1200" b="1" kern="1400" dirty="0"/>
              <a:t>LiveHealth Online: </a:t>
            </a:r>
            <a:r>
              <a:rPr lang="en-US" sz="1200" b="1" kern="1400" dirty="0">
                <a:hlinkClick r:id="rId8"/>
              </a:rPr>
              <a:t>https://livehealthonline.com/</a:t>
            </a:r>
            <a:endParaRPr lang="en-US" sz="1200" b="1" kern="1400" dirty="0"/>
          </a:p>
          <a:p>
            <a:r>
              <a:rPr lang="en-US" sz="900" dirty="0"/>
              <a:t>Online Medical lets you visit a doctor 24/7.</a:t>
            </a:r>
          </a:p>
          <a:p>
            <a:endParaRPr lang="en-US" sz="600" b="1" kern="1400" dirty="0"/>
          </a:p>
          <a:p>
            <a:r>
              <a:rPr lang="en-US" sz="1200" b="1" kern="1400" dirty="0"/>
              <a:t>SmartShopper: </a:t>
            </a:r>
            <a:r>
              <a:rPr lang="en-US" sz="1200" b="1" kern="1400" dirty="0">
                <a:hlinkClick r:id="rId9"/>
              </a:rPr>
              <a:t>https://smartshopper.com/</a:t>
            </a:r>
            <a:endParaRPr lang="en-US" sz="1200" b="1" kern="1400" dirty="0"/>
          </a:p>
          <a:p>
            <a:r>
              <a:rPr lang="en-US" sz="900" dirty="0"/>
              <a:t>Earn a reward check every time you and your family choose an eligible lower-cost, high-value doctor or facility for a variety of health services. </a:t>
            </a:r>
          </a:p>
          <a:p>
            <a:endParaRPr lang="en-US" sz="600" b="1" kern="1400" dirty="0"/>
          </a:p>
          <a:p>
            <a:r>
              <a:rPr lang="en-US" sz="1200" b="1" kern="1400" dirty="0"/>
              <a:t>Sword: </a:t>
            </a:r>
            <a:r>
              <a:rPr lang="en-US" sz="1200" b="1" kern="1400" dirty="0">
                <a:hlinkClick r:id="rId10"/>
              </a:rPr>
              <a:t>https://meet.swordhealth.com/thrive/cebco</a:t>
            </a:r>
            <a:endParaRPr lang="en-US" sz="1200" b="1" kern="1400" dirty="0"/>
          </a:p>
          <a:p>
            <a:r>
              <a:rPr lang="en-US" sz="900" dirty="0"/>
              <a:t>The Sword digital physical therapy programs combine guidance from dedicated physical therapists with easy-to-use technology that result in real, meaningful results. Available to dependents 13+ years of age.</a:t>
            </a:r>
          </a:p>
          <a:p>
            <a:endParaRPr lang="en-US" sz="600" b="1" kern="1400" dirty="0"/>
          </a:p>
          <a:p>
            <a:r>
              <a:rPr lang="en-US" sz="1200" b="1" dirty="0"/>
              <a:t>Sydney Health: </a:t>
            </a:r>
            <a:r>
              <a:rPr lang="en-US" sz="1200" b="1" dirty="0">
                <a:hlinkClick r:id="rId11"/>
              </a:rPr>
              <a:t>https://www.sydneyhealth.com/</a:t>
            </a:r>
            <a:r>
              <a:rPr lang="en-US" sz="1200" b="1" dirty="0"/>
              <a:t> </a:t>
            </a:r>
          </a:p>
          <a:p>
            <a:r>
              <a:rPr lang="en-US" sz="900" dirty="0"/>
              <a:t>Wellness Plan and so much more!  </a:t>
            </a:r>
          </a:p>
          <a:p>
            <a:endParaRPr lang="en-US" sz="600" dirty="0"/>
          </a:p>
          <a:p>
            <a:r>
              <a:rPr lang="en-US" sz="1500" b="1" dirty="0"/>
              <a:t>	</a:t>
            </a:r>
            <a:r>
              <a:rPr lang="en-US" sz="1500" b="1" dirty="0">
                <a:solidFill>
                  <a:srgbClr val="00B0F0"/>
                </a:solidFill>
              </a:rPr>
              <a:t>Clermont County Employee Benefit Website: </a:t>
            </a:r>
            <a:r>
              <a:rPr lang="en-US" sz="1500" b="1" dirty="0">
                <a:hlinkClick r:id="rId12"/>
              </a:rPr>
              <a:t>www.hr.clermontcountyohio.gov</a:t>
            </a:r>
            <a:r>
              <a:rPr lang="en-US" sz="1500" b="1" dirty="0"/>
              <a:t> </a:t>
            </a:r>
          </a:p>
          <a:p>
            <a:endParaRPr lang="en-US" sz="900" dirty="0"/>
          </a:p>
        </p:txBody>
      </p:sp>
    </p:spTree>
    <p:extLst>
      <p:ext uri="{BB962C8B-B14F-4D97-AF65-F5344CB8AC3E}">
        <p14:creationId xmlns:p14="http://schemas.microsoft.com/office/powerpoint/2010/main" val="338840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ctrTitle"/>
          </p:nvPr>
        </p:nvSpPr>
        <p:spPr/>
        <p:txBody>
          <a:bodyPr/>
          <a:lstStyle/>
          <a:p>
            <a:pPr algn="ctr"/>
            <a:r>
              <a:rPr lang="en-US" dirty="0"/>
              <a:t>Thank you!!</a:t>
            </a:r>
            <a:br>
              <a:rPr lang="en-US" dirty="0"/>
            </a:br>
            <a:r>
              <a:rPr lang="en-US" sz="2800" b="0" dirty="0"/>
              <a:t>Thank you for your participation in this year’s open enrollment presentation.</a:t>
            </a:r>
            <a:endParaRPr lang="en-US" dirty="0"/>
          </a:p>
        </p:txBody>
      </p:sp>
      <p:sp>
        <p:nvSpPr>
          <p:cNvPr id="8" name="Text Placeholder 7">
            <a:extLst>
              <a:ext uri="{FF2B5EF4-FFF2-40B4-BE49-F238E27FC236}">
                <a16:creationId xmlns:a16="http://schemas.microsoft.com/office/drawing/2014/main" id="{4138B337-3208-9A55-2EC6-C0A6C2D6C8F9}"/>
              </a:ext>
            </a:extLst>
          </p:cNvPr>
          <p:cNvSpPr>
            <a:spLocks noGrp="1"/>
          </p:cNvSpPr>
          <p:nvPr>
            <p:ph type="body" idx="1"/>
          </p:nvPr>
        </p:nvSpPr>
        <p:spPr/>
        <p:txBody>
          <a:bodyPr/>
          <a:lstStyle/>
          <a:p>
            <a:endParaRPr lang="en-US" dirty="0"/>
          </a:p>
          <a:p>
            <a:pPr algn="ctr"/>
            <a:r>
              <a:rPr lang="en-US" dirty="0"/>
              <a:t>All election changes are due by:</a:t>
            </a:r>
          </a:p>
        </p:txBody>
      </p:sp>
      <p:sp>
        <p:nvSpPr>
          <p:cNvPr id="9" name="Rectangle 8">
            <a:extLst>
              <a:ext uri="{FF2B5EF4-FFF2-40B4-BE49-F238E27FC236}">
                <a16:creationId xmlns:a16="http://schemas.microsoft.com/office/drawing/2014/main" id="{325729EA-030B-C9C8-AF30-477DEBBDB6D0}"/>
              </a:ext>
            </a:extLst>
          </p:cNvPr>
          <p:cNvSpPr/>
          <p:nvPr/>
        </p:nvSpPr>
        <p:spPr>
          <a:xfrm>
            <a:off x="838199" y="4191000"/>
            <a:ext cx="7467601" cy="7958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Monday, November 3rd</a:t>
            </a:r>
          </a:p>
        </p:txBody>
      </p:sp>
    </p:spTree>
    <p:extLst>
      <p:ext uri="{BB962C8B-B14F-4D97-AF65-F5344CB8AC3E}">
        <p14:creationId xmlns:p14="http://schemas.microsoft.com/office/powerpoint/2010/main" val="41078932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Medical/Rx </a:t>
            </a:r>
          </a:p>
        </p:txBody>
      </p:sp>
      <p:pic>
        <p:nvPicPr>
          <p:cNvPr id="3" name="Picture 2">
            <a:extLst>
              <a:ext uri="{FF2B5EF4-FFF2-40B4-BE49-F238E27FC236}">
                <a16:creationId xmlns:a16="http://schemas.microsoft.com/office/drawing/2014/main" id="{1D206632-D461-45DC-EA9B-7131BB02D12F}"/>
              </a:ext>
            </a:extLst>
          </p:cNvPr>
          <p:cNvPicPr>
            <a:picLocks noChangeAspect="1"/>
          </p:cNvPicPr>
          <p:nvPr/>
        </p:nvPicPr>
        <p:blipFill>
          <a:blip r:embed="rId3"/>
          <a:stretch>
            <a:fillRect/>
          </a:stretch>
        </p:blipFill>
        <p:spPr>
          <a:xfrm>
            <a:off x="990600" y="1251855"/>
            <a:ext cx="2679700" cy="934779"/>
          </a:xfrm>
          <a:prstGeom prst="rect">
            <a:avLst/>
          </a:prstGeom>
        </p:spPr>
      </p:pic>
      <p:pic>
        <p:nvPicPr>
          <p:cNvPr id="5" name="Picture 4">
            <a:extLst>
              <a:ext uri="{FF2B5EF4-FFF2-40B4-BE49-F238E27FC236}">
                <a16:creationId xmlns:a16="http://schemas.microsoft.com/office/drawing/2014/main" id="{05A5737D-3D6C-BC65-54BE-A91A66176838}"/>
              </a:ext>
            </a:extLst>
          </p:cNvPr>
          <p:cNvPicPr>
            <a:picLocks noChangeAspect="1"/>
          </p:cNvPicPr>
          <p:nvPr/>
        </p:nvPicPr>
        <p:blipFill>
          <a:blip r:embed="rId4"/>
          <a:stretch>
            <a:fillRect/>
          </a:stretch>
        </p:blipFill>
        <p:spPr>
          <a:xfrm>
            <a:off x="5661598" y="1377838"/>
            <a:ext cx="2627604" cy="682811"/>
          </a:xfrm>
          <a:prstGeom prst="rect">
            <a:avLst/>
          </a:prstGeom>
        </p:spPr>
      </p:pic>
    </p:spTree>
    <p:extLst>
      <p:ext uri="{BB962C8B-B14F-4D97-AF65-F5344CB8AC3E}">
        <p14:creationId xmlns:p14="http://schemas.microsoft.com/office/powerpoint/2010/main" val="13823618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E55E03-CB96-FBD3-B315-EC644D0F522D}"/>
              </a:ext>
            </a:extLst>
          </p:cNvPr>
          <p:cNvSpPr>
            <a:spLocks noGrp="1"/>
          </p:cNvSpPr>
          <p:nvPr>
            <p:ph idx="1"/>
          </p:nvPr>
        </p:nvSpPr>
        <p:spPr>
          <a:xfrm>
            <a:off x="457200" y="1143000"/>
            <a:ext cx="8458200" cy="5029200"/>
          </a:xfrm>
        </p:spPr>
        <p:txBody>
          <a:bodyPr/>
          <a:lstStyle/>
          <a:p>
            <a:pPr algn="l" rtl="0" fontAlgn="base">
              <a:buNone/>
            </a:pPr>
            <a:r>
              <a:rPr lang="en-US" sz="2800" b="1" i="0" u="none" strike="noStrike" dirty="0">
                <a:solidFill>
                  <a:srgbClr val="0070C0"/>
                </a:solidFill>
                <a:effectLst/>
                <a:latin typeface="Calibri" panose="020F0502020204030204" pitchFamily="34" charset="0"/>
              </a:rPr>
              <a:t>When you use your medical plan</a:t>
            </a:r>
            <a:r>
              <a:rPr lang="en-US" sz="2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You will hear the term CEBCO</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CEBCO is an organization of Ohio Counties</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CEBCO offers counties a medical program with Anthem/CarelonRx</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None/>
            </a:pPr>
            <a:r>
              <a:rPr lang="en-US" sz="20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US" sz="2000" b="1" i="0" u="none" strike="noStrike" dirty="0">
                <a:solidFill>
                  <a:srgbClr val="000000"/>
                </a:solidFill>
                <a:effectLst/>
                <a:latin typeface="Calibri" panose="020F0502020204030204" pitchFamily="34" charset="0"/>
              </a:rPr>
              <a:t>Always tell your medial providers that your medical coverage is with </a:t>
            </a:r>
            <a:r>
              <a:rPr lang="en-US" sz="2000" b="1" i="0" u="sng" strike="noStrike" dirty="0">
                <a:solidFill>
                  <a:srgbClr val="000000"/>
                </a:solidFill>
                <a:effectLst/>
                <a:latin typeface="Calibri" panose="020F0502020204030204" pitchFamily="34" charset="0"/>
              </a:rPr>
              <a:t>Anthem</a:t>
            </a:r>
            <a:r>
              <a:rPr lang="en-US" sz="2000" b="1" i="0" u="none" strike="noStrike" dirty="0">
                <a:solidFill>
                  <a:srgbClr val="000000"/>
                </a:solidFill>
                <a:effectLst/>
                <a:latin typeface="Calibri" panose="020F0502020204030204" pitchFamily="34" charset="0"/>
              </a:rPr>
              <a:t>!</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r>
              <a:rPr lang="en-US" sz="2000" b="1" i="0" u="none" strike="noStrike" dirty="0">
                <a:solidFill>
                  <a:srgbClr val="000000"/>
                </a:solidFill>
                <a:effectLst/>
                <a:latin typeface="Calibri" panose="020F0502020204030204" pitchFamily="34" charset="0"/>
              </a:rPr>
              <a:t>Always tell your pharmacy provider your coverage is with </a:t>
            </a:r>
            <a:r>
              <a:rPr lang="en-US" sz="2000" b="1" i="0" u="sng" strike="noStrike" dirty="0">
                <a:solidFill>
                  <a:srgbClr val="000000"/>
                </a:solidFill>
                <a:effectLst/>
                <a:latin typeface="Calibri" panose="020F0502020204030204" pitchFamily="34" charset="0"/>
              </a:rPr>
              <a:t>CarelonRx</a:t>
            </a:r>
            <a:r>
              <a:rPr lang="en-US" sz="2000" b="1" i="0" u="none" strike="noStrike" dirty="0">
                <a:solidFill>
                  <a:srgbClr val="000000"/>
                </a:solidFill>
                <a:effectLst/>
                <a:latin typeface="Calibri" panose="020F0502020204030204" pitchFamily="34" charset="0"/>
              </a:rPr>
              <a:t>!</a:t>
            </a:r>
            <a:r>
              <a:rPr lang="en-US" sz="20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None/>
            </a:pPr>
            <a:r>
              <a:rPr lang="en-US" sz="1800" b="1" i="1" u="none" strike="noStrike" dirty="0">
                <a:solidFill>
                  <a:srgbClr val="000000"/>
                </a:solidFill>
                <a:effectLst/>
                <a:latin typeface="Calibri" panose="020F0502020204030204" pitchFamily="34" charset="0"/>
              </a:rPr>
              <a:t>Do not use the name CEBCO – Providers will not be familiar with that name</a:t>
            </a:r>
            <a:r>
              <a:rPr lang="en-US" sz="1800" b="0" i="0" dirty="0">
                <a:solidFill>
                  <a:srgbClr val="000000"/>
                </a:solidFill>
                <a:effectLst/>
                <a:latin typeface="Calibri" panose="020F0502020204030204" pitchFamily="34" charset="0"/>
              </a:rPr>
              <a:t>​</a:t>
            </a:r>
            <a:endParaRPr lang="en-US" sz="1800" b="0" i="0" dirty="0">
              <a:solidFill>
                <a:srgbClr val="000000"/>
              </a:solidFill>
              <a:effectLst/>
              <a:latin typeface="Segoe UI" panose="020B0502040204020203" pitchFamily="34" charset="0"/>
            </a:endParaRPr>
          </a:p>
          <a:p>
            <a:pPr marL="0" indent="0">
              <a:buNone/>
            </a:pPr>
            <a:endParaRPr lang="en-US" dirty="0"/>
          </a:p>
        </p:txBody>
      </p:sp>
      <p:sp>
        <p:nvSpPr>
          <p:cNvPr id="3" name="Title 2">
            <a:extLst>
              <a:ext uri="{FF2B5EF4-FFF2-40B4-BE49-F238E27FC236}">
                <a16:creationId xmlns:a16="http://schemas.microsoft.com/office/drawing/2014/main" id="{1AFE0060-FEC8-C453-5036-9BD3761B3056}"/>
              </a:ext>
            </a:extLst>
          </p:cNvPr>
          <p:cNvSpPr>
            <a:spLocks noGrp="1"/>
          </p:cNvSpPr>
          <p:nvPr>
            <p:ph type="title"/>
          </p:nvPr>
        </p:nvSpPr>
        <p:spPr/>
        <p:txBody>
          <a:bodyPr>
            <a:normAutofit fontScale="90000"/>
          </a:bodyPr>
          <a:lstStyle/>
          <a:p>
            <a:r>
              <a:rPr lang="en-US" dirty="0"/>
              <a:t>Important</a:t>
            </a:r>
          </a:p>
        </p:txBody>
      </p:sp>
    </p:spTree>
    <p:extLst>
      <p:ext uri="{BB962C8B-B14F-4D97-AF65-F5344CB8AC3E}">
        <p14:creationId xmlns:p14="http://schemas.microsoft.com/office/powerpoint/2010/main" val="12154373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685800"/>
          </a:xfrm>
        </p:spPr>
        <p:txBody>
          <a:bodyPr>
            <a:normAutofit fontScale="90000"/>
          </a:bodyPr>
          <a:lstStyle/>
          <a:p>
            <a:r>
              <a:rPr lang="en-US"/>
              <a:t>Medical/Rx - Definitions </a:t>
            </a:r>
            <a:br>
              <a:rPr lang="en-US"/>
            </a:br>
            <a:endParaRPr lang="en-US" sz="1100"/>
          </a:p>
        </p:txBody>
      </p:sp>
      <p:graphicFrame>
        <p:nvGraphicFramePr>
          <p:cNvPr id="7" name="Table 6"/>
          <p:cNvGraphicFramePr>
            <a:graphicFrameLocks noGrp="1"/>
          </p:cNvGraphicFramePr>
          <p:nvPr>
            <p:extLst>
              <p:ext uri="{D42A27DB-BD31-4B8C-83A1-F6EECF244321}">
                <p14:modId xmlns:p14="http://schemas.microsoft.com/office/powerpoint/2010/main" val="3627150586"/>
              </p:ext>
            </p:extLst>
          </p:nvPr>
        </p:nvGraphicFramePr>
        <p:xfrm>
          <a:off x="313703" y="1123951"/>
          <a:ext cx="8516594" cy="4769816"/>
        </p:xfrm>
        <a:graphic>
          <a:graphicData uri="http://schemas.openxmlformats.org/drawingml/2006/table">
            <a:tbl>
              <a:tblPr firstRow="1" bandRow="1">
                <a:tableStyleId>{5C22544A-7EE6-4342-B048-85BDC9FD1C3A}</a:tableStyleId>
              </a:tblPr>
              <a:tblGrid>
                <a:gridCol w="2578418">
                  <a:extLst>
                    <a:ext uri="{9D8B030D-6E8A-4147-A177-3AD203B41FA5}">
                      <a16:colId xmlns:a16="http://schemas.microsoft.com/office/drawing/2014/main" val="20000"/>
                    </a:ext>
                  </a:extLst>
                </a:gridCol>
                <a:gridCol w="5938176">
                  <a:extLst>
                    <a:ext uri="{9D8B030D-6E8A-4147-A177-3AD203B41FA5}">
                      <a16:colId xmlns:a16="http://schemas.microsoft.com/office/drawing/2014/main" val="20001"/>
                    </a:ext>
                  </a:extLst>
                </a:gridCol>
              </a:tblGrid>
              <a:tr h="581897">
                <a:tc>
                  <a:txBody>
                    <a:bodyPr/>
                    <a:lstStyle/>
                    <a:p>
                      <a:pPr marL="0" indent="0">
                        <a:buFont typeface="Arial" panose="020B0604020202020204" pitchFamily="34" charset="0"/>
                        <a:buNone/>
                      </a:pPr>
                      <a:r>
                        <a:rPr lang="en-US" sz="1600" b="1">
                          <a:solidFill>
                            <a:schemeClr val="tx1"/>
                          </a:solidFill>
                          <a:latin typeface="Calibri" pitchFamily="34" charset="0"/>
                          <a:cs typeface="Calibri" panose="020F0502020204030204" pitchFamily="34" charset="0"/>
                        </a:rPr>
                        <a:t>Copay</a:t>
                      </a:r>
                      <a:endParaRPr lang="en-US" sz="1600">
                        <a:solidFill>
                          <a:schemeClr val="tx1"/>
                        </a:solidFill>
                        <a:latin typeface="Calibri" pitchFamily="34" charset="0"/>
                        <a:cs typeface="Calibri" panose="020F0502020204030204" pitchFamily="34" charset="0"/>
                      </a:endParaRPr>
                    </a:p>
                  </a:txBody>
                  <a:tcPr>
                    <a:lnB w="12700"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b="0">
                          <a:solidFill>
                            <a:schemeClr val="tx1"/>
                          </a:solidFill>
                          <a:latin typeface="Calibri" pitchFamily="34" charset="0"/>
                          <a:cs typeface="Calibri" panose="020F0502020204030204" pitchFamily="34" charset="0"/>
                        </a:rPr>
                        <a:t>Flat dollar amount member is responsible for at the time of service.  The plan usually pays 100% of the remaining balance.</a:t>
                      </a:r>
                    </a:p>
                  </a:txBody>
                  <a:tcP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611342">
                <a:tc>
                  <a:txBody>
                    <a:bodyPr/>
                    <a:lstStyle/>
                    <a:p>
                      <a:pPr marL="0" indent="0">
                        <a:buFont typeface="Arial" panose="020B0604020202020204" pitchFamily="34" charset="0"/>
                        <a:buNone/>
                      </a:pPr>
                      <a:r>
                        <a:rPr lang="en-US" sz="1600" b="1">
                          <a:latin typeface="Calibri" pitchFamily="34" charset="0"/>
                          <a:cs typeface="Calibri" panose="020F0502020204030204" pitchFamily="34" charset="0"/>
                        </a:rPr>
                        <a:t>Deductible</a:t>
                      </a:r>
                      <a:endParaRPr lang="en-US" sz="1600">
                        <a:solidFill>
                          <a:schemeClr val="tx1"/>
                        </a:solidFill>
                        <a:latin typeface="Calibri" pitchFamily="34" charset="0"/>
                        <a:cs typeface="Calibri" panose="020F050202020403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latin typeface="Calibri" pitchFamily="34" charset="0"/>
                          <a:cs typeface="Calibri" panose="020F0502020204030204" pitchFamily="34" charset="0"/>
                        </a:rPr>
                        <a:t>Amount member is responsible for </a:t>
                      </a:r>
                      <a:r>
                        <a:rPr lang="en-US" sz="1400" u="sng">
                          <a:latin typeface="Calibri" pitchFamily="34" charset="0"/>
                          <a:cs typeface="Calibri" panose="020F0502020204030204" pitchFamily="34" charset="0"/>
                        </a:rPr>
                        <a:t>before</a:t>
                      </a:r>
                      <a:r>
                        <a:rPr lang="en-US" sz="1400">
                          <a:latin typeface="Calibri" pitchFamily="34" charset="0"/>
                          <a:cs typeface="Calibri" panose="020F0502020204030204" pitchFamily="34" charset="0"/>
                        </a:rPr>
                        <a:t> the plan pays for certain services.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6463">
                <a:tc>
                  <a:txBody>
                    <a:bodyPr/>
                    <a:lstStyle/>
                    <a:p>
                      <a:pPr marL="0" indent="0">
                        <a:buFont typeface="Arial" panose="020B0604020202020204" pitchFamily="34" charset="0"/>
                        <a:buNone/>
                      </a:pPr>
                      <a:r>
                        <a:rPr lang="en-US" sz="1600" b="1">
                          <a:latin typeface="Calibri" pitchFamily="34" charset="0"/>
                          <a:cs typeface="Calibri" panose="020F0502020204030204" pitchFamily="34" charset="0"/>
                        </a:rPr>
                        <a:t>Coinsurance</a:t>
                      </a:r>
                      <a:endParaRPr lang="en-US" sz="1600">
                        <a:solidFill>
                          <a:schemeClr val="tx1"/>
                        </a:solidFill>
                        <a:latin typeface="Calibri" pitchFamily="34" charset="0"/>
                        <a:cs typeface="Calibri" panose="020F050202020403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latin typeface="Calibri" pitchFamily="34" charset="0"/>
                          <a:cs typeface="Calibri" panose="020F0502020204030204" pitchFamily="34" charset="0"/>
                        </a:rPr>
                        <a:t>Percentage of payment shared between the member and the plan</a:t>
                      </a:r>
                      <a:r>
                        <a:rPr lang="en-US" sz="1400" baseline="0">
                          <a:latin typeface="Calibri" pitchFamily="34" charset="0"/>
                          <a:cs typeface="Calibri" panose="020F0502020204030204" pitchFamily="34" charset="0"/>
                        </a:rPr>
                        <a:t> </a:t>
                      </a:r>
                      <a:r>
                        <a:rPr lang="en-US" sz="1400">
                          <a:latin typeface="Calibri" pitchFamily="34" charset="0"/>
                          <a:cs typeface="Calibri" panose="020F0502020204030204" pitchFamily="34" charset="0"/>
                        </a:rPr>
                        <a:t>for certain services after the deductible has been met.</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787007">
                <a:tc>
                  <a:txBody>
                    <a:bodyPr/>
                    <a:lstStyle/>
                    <a:p>
                      <a:pPr marL="0" indent="0">
                        <a:buFont typeface="Arial" panose="020B0604020202020204" pitchFamily="34" charset="0"/>
                        <a:buNone/>
                      </a:pPr>
                      <a:r>
                        <a:rPr lang="en-US" sz="1600" b="1">
                          <a:latin typeface="Calibri" pitchFamily="34" charset="0"/>
                          <a:cs typeface="Calibri" panose="020F0502020204030204" pitchFamily="34" charset="0"/>
                        </a:rPr>
                        <a:t>Out-of-Pocket Maximum</a:t>
                      </a:r>
                      <a:r>
                        <a:rPr lang="en-US" sz="1600">
                          <a:latin typeface="Calibri" pitchFamily="34" charset="0"/>
                          <a:cs typeface="Calibri" panose="020F0502020204030204" pitchFamily="34" charset="0"/>
                        </a:rPr>
                        <a:t> </a:t>
                      </a:r>
                      <a:endParaRPr lang="en-US" sz="1600">
                        <a:solidFill>
                          <a:schemeClr val="tx1"/>
                        </a:solidFill>
                        <a:latin typeface="Calibri" pitchFamily="34" charset="0"/>
                        <a:cs typeface="Calibri" panose="020F050202020403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latin typeface="Calibri" pitchFamily="34" charset="0"/>
                          <a:cs typeface="Calibri" panose="020F0502020204030204" pitchFamily="34" charset="0"/>
                        </a:rPr>
                        <a:t>Member total payments for deductible, coinsurance and copays to stated maximum per plan year.  Once reached, the plan will pay 100% for eligible expenses</a:t>
                      </a:r>
                      <a:r>
                        <a:rPr lang="en-US" sz="1400" baseline="0">
                          <a:latin typeface="Calibri" pitchFamily="34" charset="0"/>
                          <a:cs typeface="Calibri" panose="020F0502020204030204" pitchFamily="34" charset="0"/>
                        </a:rPr>
                        <a:t> for </a:t>
                      </a:r>
                      <a:r>
                        <a:rPr lang="en-US" sz="1400">
                          <a:latin typeface="Calibri" pitchFamily="34" charset="0"/>
                          <a:cs typeface="Calibri" panose="020F0502020204030204" pitchFamily="34" charset="0"/>
                        </a:rPr>
                        <a:t>the rest of the plan year.</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809741">
                <a:tc>
                  <a:txBody>
                    <a:bodyPr/>
                    <a:lstStyle/>
                    <a:p>
                      <a:pPr marL="0" indent="0">
                        <a:buFont typeface="Arial" panose="020B0604020202020204" pitchFamily="34" charset="0"/>
                        <a:buNone/>
                      </a:pPr>
                      <a:r>
                        <a:rPr lang="en-US" sz="1600" b="1" dirty="0">
                          <a:latin typeface="Calibri" pitchFamily="34" charset="0"/>
                          <a:cs typeface="Calibri" panose="020F0502020204030204" pitchFamily="34" charset="0"/>
                        </a:rPr>
                        <a:t>High-Deductible Health Plan (HDHP)</a:t>
                      </a:r>
                      <a:endParaRPr lang="en-US" sz="1600" dirty="0">
                        <a:solidFill>
                          <a:schemeClr val="tx1"/>
                        </a:solidFill>
                        <a:latin typeface="Calibri" pitchFamily="34" charset="0"/>
                        <a:cs typeface="Calibri" panose="020F050202020403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latin typeface="Calibri" pitchFamily="34" charset="0"/>
                          <a:cs typeface="Calibri" panose="020F0502020204030204" pitchFamily="34" charset="0"/>
                        </a:rPr>
                        <a:t>Qualified plan as defined by the IRS.  No first dollar benefits, all services are subject to the deductible before the plan will pay.  Exception is Routine Preventive Care as defined by the IRS.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706683">
                <a:tc>
                  <a:txBody>
                    <a:bodyPr/>
                    <a:lstStyle/>
                    <a:p>
                      <a:pPr marL="0" indent="0">
                        <a:buFont typeface="Arial" panose="020B0604020202020204" pitchFamily="34" charset="0"/>
                        <a:buNone/>
                      </a:pPr>
                      <a:r>
                        <a:rPr lang="en-US" sz="1600" b="1">
                          <a:latin typeface="Calibri" pitchFamily="34" charset="0"/>
                          <a:cs typeface="Calibri" panose="020F0502020204030204" pitchFamily="34" charset="0"/>
                        </a:rPr>
                        <a:t>HSA – Health Savings Account</a:t>
                      </a:r>
                      <a:endParaRPr lang="en-US" sz="1600">
                        <a:solidFill>
                          <a:schemeClr val="tx1"/>
                        </a:solidFill>
                        <a:latin typeface="Calibri" pitchFamily="34" charset="0"/>
                        <a:cs typeface="Calibri" panose="020F050202020403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dirty="0">
                          <a:latin typeface="Calibri" pitchFamily="34" charset="0"/>
                          <a:cs typeface="Calibri" panose="020F0502020204030204" pitchFamily="34" charset="0"/>
                        </a:rPr>
                        <a:t>Tax Free account that is established by the employee that is covered by a High-Deductible Health Plan (HDHP).</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706683">
                <a:tc>
                  <a:txBody>
                    <a:bodyPr/>
                    <a:lstStyle/>
                    <a:p>
                      <a:pPr marL="0" indent="0">
                        <a:buFont typeface="Arial" panose="020B0604020202020204" pitchFamily="34" charset="0"/>
                        <a:buNone/>
                      </a:pPr>
                      <a:r>
                        <a:rPr lang="en-US" sz="1600" b="1">
                          <a:latin typeface="Calibri" pitchFamily="34" charset="0"/>
                          <a:cs typeface="Calibri" panose="020F0502020204030204" pitchFamily="34" charset="0"/>
                        </a:rPr>
                        <a:t>Network Provider </a:t>
                      </a:r>
                      <a:endParaRPr lang="en-US" sz="1600" b="1">
                        <a:solidFill>
                          <a:schemeClr val="tx1"/>
                        </a:solidFill>
                        <a:latin typeface="Calibri" pitchFamily="34" charset="0"/>
                        <a:cs typeface="Calibri" panose="020F0502020204030204" pitchFamily="34" charset="0"/>
                      </a:endParaRPr>
                    </a:p>
                  </a:txBody>
                  <a:tcPr>
                    <a:lnT w="12700" cap="flat" cmpd="sng" algn="ctr">
                      <a:solidFill>
                        <a:schemeClr val="bg1">
                          <a:lumMod val="75000"/>
                        </a:schemeClr>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dirty="0">
                          <a:latin typeface="Calibri" pitchFamily="34" charset="0"/>
                          <a:cs typeface="Calibri" panose="020F0502020204030204" pitchFamily="34" charset="0"/>
                        </a:rPr>
                        <a:t>Medical and pharmacy providers that have contracted with the plan to provide lower out-of-pocket costs for members.</a:t>
                      </a:r>
                    </a:p>
                  </a:txBody>
                  <a:tcP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631264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88DCAA92-9170-4CAD-B040-1C09FEBECA98}"/>
              </a:ext>
            </a:extLst>
          </p:cNvPr>
          <p:cNvSpPr>
            <a:spLocks noGrp="1"/>
          </p:cNvSpPr>
          <p:nvPr>
            <p:ph sz="half" idx="1"/>
          </p:nvPr>
        </p:nvSpPr>
        <p:spPr>
          <a:xfrm>
            <a:off x="609600" y="1935664"/>
            <a:ext cx="3733800" cy="3779335"/>
          </a:xfrm>
        </p:spPr>
        <p:txBody>
          <a:bodyPr>
            <a:normAutofit/>
          </a:bodyPr>
          <a:lstStyle/>
          <a:p>
            <a:pPr marL="0" indent="0">
              <a:buNone/>
            </a:pPr>
            <a:r>
              <a:rPr lang="en-US" sz="1600" b="1" dirty="0"/>
              <a:t>Routine preventive for Children*</a:t>
            </a:r>
          </a:p>
          <a:p>
            <a:pPr marL="0" indent="0">
              <a:buNone/>
            </a:pPr>
            <a:r>
              <a:rPr lang="en-US" sz="1600" dirty="0"/>
              <a:t>Appropriate screenings based on gender and age</a:t>
            </a:r>
          </a:p>
          <a:p>
            <a:pPr lvl="1"/>
            <a:r>
              <a:rPr lang="en-US" sz="1400" dirty="0">
                <a:solidFill>
                  <a:schemeClr val="accent4">
                    <a:lumMod val="60000"/>
                    <a:lumOff val="40000"/>
                  </a:schemeClr>
                </a:solidFill>
              </a:rPr>
              <a:t>Newborn visits</a:t>
            </a:r>
          </a:p>
          <a:p>
            <a:pPr lvl="1"/>
            <a:r>
              <a:rPr lang="en-US" sz="1400" dirty="0">
                <a:solidFill>
                  <a:schemeClr val="accent4">
                    <a:lumMod val="60000"/>
                    <a:lumOff val="40000"/>
                  </a:schemeClr>
                </a:solidFill>
              </a:rPr>
              <a:t>Tuberculosis testing</a:t>
            </a:r>
          </a:p>
          <a:p>
            <a:pPr lvl="1"/>
            <a:r>
              <a:rPr lang="en-US" sz="1400" dirty="0">
                <a:solidFill>
                  <a:schemeClr val="accent4">
                    <a:lumMod val="60000"/>
                    <a:lumOff val="40000"/>
                  </a:schemeClr>
                </a:solidFill>
              </a:rPr>
              <a:t>Anemia testing</a:t>
            </a:r>
          </a:p>
          <a:p>
            <a:pPr lvl="1"/>
            <a:r>
              <a:rPr lang="en-US" sz="1400" dirty="0">
                <a:solidFill>
                  <a:schemeClr val="accent4">
                    <a:lumMod val="60000"/>
                    <a:lumOff val="40000"/>
                  </a:schemeClr>
                </a:solidFill>
              </a:rPr>
              <a:t>Lead exposure</a:t>
            </a:r>
          </a:p>
          <a:p>
            <a:pPr lvl="1"/>
            <a:r>
              <a:rPr lang="en-US" sz="1400" dirty="0">
                <a:solidFill>
                  <a:schemeClr val="accent4">
                    <a:lumMod val="60000"/>
                    <a:lumOff val="40000"/>
                  </a:schemeClr>
                </a:solidFill>
              </a:rPr>
              <a:t>Development and behavior</a:t>
            </a:r>
          </a:p>
          <a:p>
            <a:pPr lvl="1"/>
            <a:r>
              <a:rPr lang="en-US" sz="1400" dirty="0">
                <a:solidFill>
                  <a:schemeClr val="accent4">
                    <a:lumMod val="60000"/>
                    <a:lumOff val="40000"/>
                  </a:schemeClr>
                </a:solidFill>
              </a:rPr>
              <a:t>Lipid profile</a:t>
            </a:r>
          </a:p>
          <a:p>
            <a:pPr lvl="1"/>
            <a:r>
              <a:rPr lang="en-US" sz="1400" dirty="0">
                <a:solidFill>
                  <a:schemeClr val="accent4">
                    <a:lumMod val="60000"/>
                    <a:lumOff val="40000"/>
                  </a:schemeClr>
                </a:solidFill>
              </a:rPr>
              <a:t>Depression</a:t>
            </a:r>
          </a:p>
          <a:p>
            <a:pPr lvl="1"/>
            <a:r>
              <a:rPr lang="en-US" sz="1400" dirty="0">
                <a:solidFill>
                  <a:schemeClr val="accent4">
                    <a:lumMod val="60000"/>
                    <a:lumOff val="40000"/>
                  </a:schemeClr>
                </a:solidFill>
              </a:rPr>
              <a:t>Obesity and counseling</a:t>
            </a:r>
          </a:p>
          <a:p>
            <a:pPr lvl="1"/>
            <a:r>
              <a:rPr lang="en-US" sz="1400" dirty="0">
                <a:solidFill>
                  <a:schemeClr val="accent4">
                    <a:lumMod val="60000"/>
                    <a:lumOff val="40000"/>
                  </a:schemeClr>
                </a:solidFill>
              </a:rPr>
              <a:t>Nutrition counseling</a:t>
            </a:r>
          </a:p>
          <a:p>
            <a:endParaRPr lang="en-US" sz="1600" dirty="0"/>
          </a:p>
          <a:p>
            <a:pPr marL="0" indent="0">
              <a:buNone/>
            </a:pPr>
            <a:r>
              <a:rPr lang="en-US" sz="1600" dirty="0"/>
              <a:t>*Birth to age 18</a:t>
            </a:r>
          </a:p>
        </p:txBody>
      </p:sp>
      <p:sp>
        <p:nvSpPr>
          <p:cNvPr id="16" name="Content Placeholder 15">
            <a:extLst>
              <a:ext uri="{FF2B5EF4-FFF2-40B4-BE49-F238E27FC236}">
                <a16:creationId xmlns:a16="http://schemas.microsoft.com/office/drawing/2014/main" id="{E3665A71-FC2D-442F-914C-57A8FFE8F556}"/>
              </a:ext>
            </a:extLst>
          </p:cNvPr>
          <p:cNvSpPr>
            <a:spLocks noGrp="1"/>
          </p:cNvSpPr>
          <p:nvPr>
            <p:ph sz="half" idx="2"/>
          </p:nvPr>
        </p:nvSpPr>
        <p:spPr/>
        <p:txBody>
          <a:bodyPr>
            <a:normAutofit/>
          </a:bodyPr>
          <a:lstStyle/>
          <a:p>
            <a:pPr marL="0" indent="0">
              <a:buNone/>
            </a:pPr>
            <a:r>
              <a:rPr lang="en-US" sz="1600" b="1" dirty="0"/>
              <a:t>Routine preventive for Adults</a:t>
            </a:r>
          </a:p>
          <a:p>
            <a:pPr marL="0" indent="0">
              <a:buNone/>
            </a:pPr>
            <a:r>
              <a:rPr lang="en-US" sz="1600" dirty="0"/>
              <a:t>Appropriate screenings based on gender and age</a:t>
            </a:r>
          </a:p>
          <a:p>
            <a:pPr lvl="1"/>
            <a:r>
              <a:rPr lang="en-US" sz="1400" dirty="0">
                <a:solidFill>
                  <a:schemeClr val="accent4">
                    <a:lumMod val="60000"/>
                    <a:lumOff val="40000"/>
                  </a:schemeClr>
                </a:solidFill>
              </a:rPr>
              <a:t>Lipid profile</a:t>
            </a:r>
          </a:p>
          <a:p>
            <a:pPr lvl="1"/>
            <a:r>
              <a:rPr lang="en-US" sz="1400" dirty="0">
                <a:solidFill>
                  <a:schemeClr val="accent4">
                    <a:lumMod val="60000"/>
                    <a:lumOff val="40000"/>
                  </a:schemeClr>
                </a:solidFill>
              </a:rPr>
              <a:t>Diabetes</a:t>
            </a:r>
          </a:p>
          <a:p>
            <a:pPr lvl="1"/>
            <a:r>
              <a:rPr lang="en-US" sz="1400" dirty="0">
                <a:solidFill>
                  <a:schemeClr val="accent4">
                    <a:lumMod val="60000"/>
                    <a:lumOff val="40000"/>
                  </a:schemeClr>
                </a:solidFill>
              </a:rPr>
              <a:t>Eye exam</a:t>
            </a:r>
          </a:p>
          <a:p>
            <a:pPr lvl="1"/>
            <a:r>
              <a:rPr lang="en-US" sz="1400" dirty="0">
                <a:solidFill>
                  <a:schemeClr val="accent4">
                    <a:lumMod val="60000"/>
                    <a:lumOff val="40000"/>
                  </a:schemeClr>
                </a:solidFill>
              </a:rPr>
              <a:t>Pelvic exam and pap testing</a:t>
            </a:r>
          </a:p>
          <a:p>
            <a:pPr lvl="1"/>
            <a:r>
              <a:rPr lang="en-US" sz="1400" dirty="0">
                <a:solidFill>
                  <a:schemeClr val="accent4">
                    <a:lumMod val="60000"/>
                    <a:lumOff val="40000"/>
                  </a:schemeClr>
                </a:solidFill>
              </a:rPr>
              <a:t>Breast exam and mammogram</a:t>
            </a:r>
          </a:p>
          <a:p>
            <a:pPr lvl="1"/>
            <a:r>
              <a:rPr lang="en-US" sz="1400" dirty="0">
                <a:solidFill>
                  <a:schemeClr val="accent4">
                    <a:lumMod val="60000"/>
                    <a:lumOff val="40000"/>
                  </a:schemeClr>
                </a:solidFill>
              </a:rPr>
              <a:t>Bone density testing</a:t>
            </a:r>
          </a:p>
          <a:p>
            <a:pPr lvl="1"/>
            <a:r>
              <a:rPr lang="en-US" sz="1400" dirty="0">
                <a:solidFill>
                  <a:schemeClr val="accent4">
                    <a:lumMod val="60000"/>
                    <a:lumOff val="40000"/>
                  </a:schemeClr>
                </a:solidFill>
              </a:rPr>
              <a:t>Colonoscopy</a:t>
            </a:r>
          </a:p>
          <a:p>
            <a:pPr lvl="1"/>
            <a:r>
              <a:rPr lang="en-US" sz="1400" dirty="0">
                <a:solidFill>
                  <a:schemeClr val="accent4">
                    <a:lumMod val="60000"/>
                    <a:lumOff val="40000"/>
                  </a:schemeClr>
                </a:solidFill>
              </a:rPr>
              <a:t>Aortic aneurysm</a:t>
            </a:r>
          </a:p>
          <a:p>
            <a:endParaRPr lang="en-US" sz="1600" dirty="0"/>
          </a:p>
        </p:txBody>
      </p:sp>
      <p:sp>
        <p:nvSpPr>
          <p:cNvPr id="2" name="Title 1"/>
          <p:cNvSpPr>
            <a:spLocks noGrp="1"/>
          </p:cNvSpPr>
          <p:nvPr>
            <p:ph type="title"/>
          </p:nvPr>
        </p:nvSpPr>
        <p:spPr/>
        <p:txBody>
          <a:bodyPr>
            <a:normAutofit fontScale="90000"/>
          </a:bodyPr>
          <a:lstStyle/>
          <a:p>
            <a:r>
              <a:rPr lang="en-US"/>
              <a:t>Medical/Rx – Plan Highlights </a:t>
            </a:r>
            <a:endParaRPr lang="en-US" sz="1100"/>
          </a:p>
        </p:txBody>
      </p:sp>
      <p:sp>
        <p:nvSpPr>
          <p:cNvPr id="11" name="Content Placeholder 10">
            <a:extLst>
              <a:ext uri="{FF2B5EF4-FFF2-40B4-BE49-F238E27FC236}">
                <a16:creationId xmlns:a16="http://schemas.microsoft.com/office/drawing/2014/main" id="{C914ED7A-A4F1-EA1D-B10E-86E6F7B48FA0}"/>
              </a:ext>
            </a:extLst>
          </p:cNvPr>
          <p:cNvSpPr>
            <a:spLocks noGrp="1"/>
          </p:cNvSpPr>
          <p:nvPr>
            <p:ph sz="half" idx="10"/>
          </p:nvPr>
        </p:nvSpPr>
        <p:spPr/>
        <p:txBody>
          <a:bodyPr>
            <a:normAutofit fontScale="87500" lnSpcReduction="20000"/>
          </a:bodyPr>
          <a:lstStyle/>
          <a:p>
            <a:pPr marL="0" indent="0">
              <a:spcBef>
                <a:spcPct val="0"/>
              </a:spcBef>
              <a:buNone/>
            </a:pPr>
            <a:r>
              <a:rPr lang="en-US" sz="2000" b="1" dirty="0"/>
              <a:t>PREVENTIVE CARE </a:t>
            </a:r>
            <a:r>
              <a:rPr lang="en-US" sz="2000" dirty="0"/>
              <a:t>– Covered at 100% on all medical plan options.</a:t>
            </a:r>
          </a:p>
          <a:p>
            <a:pPr marL="0" indent="0">
              <a:spcBef>
                <a:spcPct val="0"/>
              </a:spcBef>
              <a:buNone/>
            </a:pPr>
            <a:r>
              <a:rPr lang="en-US" sz="2000" dirty="0"/>
              <a:t>Know what services are covered at 100% by Anthem Insurance Companies Inc prior to your preventive care visit</a:t>
            </a:r>
          </a:p>
        </p:txBody>
      </p:sp>
      <p:sp>
        <p:nvSpPr>
          <p:cNvPr id="19" name="Content Placeholder 6">
            <a:extLst>
              <a:ext uri="{FF2B5EF4-FFF2-40B4-BE49-F238E27FC236}">
                <a16:creationId xmlns:a16="http://schemas.microsoft.com/office/drawing/2014/main" id="{B73DF142-5480-4BC6-BF95-C154D60FBA38}"/>
              </a:ext>
            </a:extLst>
          </p:cNvPr>
          <p:cNvSpPr txBox="1"/>
          <p:nvPr/>
        </p:nvSpPr>
        <p:spPr>
          <a:xfrm>
            <a:off x="641101" y="2922831"/>
            <a:ext cx="7924800" cy="1103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endParaRPr lang="en-US" sz="1800"/>
          </a:p>
        </p:txBody>
      </p:sp>
      <p:sp>
        <p:nvSpPr>
          <p:cNvPr id="3" name="TextBox 2">
            <a:extLst>
              <a:ext uri="{FF2B5EF4-FFF2-40B4-BE49-F238E27FC236}">
                <a16:creationId xmlns:a16="http://schemas.microsoft.com/office/drawing/2014/main" id="{31FE8455-E776-B5A9-158F-4D500D7BCFB4}"/>
              </a:ext>
            </a:extLst>
          </p:cNvPr>
          <p:cNvSpPr txBox="1"/>
          <p:nvPr/>
        </p:nvSpPr>
        <p:spPr>
          <a:xfrm>
            <a:off x="152400" y="5867400"/>
            <a:ext cx="8534400" cy="400110"/>
          </a:xfrm>
          <a:prstGeom prst="rect">
            <a:avLst/>
          </a:prstGeom>
          <a:noFill/>
        </p:spPr>
        <p:txBody>
          <a:bodyPr wrap="square" rtlCol="0">
            <a:spAutoFit/>
          </a:bodyPr>
          <a:lstStyle/>
          <a:p>
            <a:r>
              <a:rPr lang="en-US" sz="1000" dirty="0"/>
              <a:t>Annual preventative wellness exam visits can be done any time of year. Wellness exams do not have to be one year apart from each other, but they do have to be in a separate calendar year.</a:t>
            </a:r>
          </a:p>
        </p:txBody>
      </p:sp>
    </p:spTree>
    <p:extLst>
      <p:ext uri="{BB962C8B-B14F-4D97-AF65-F5344CB8AC3E}">
        <p14:creationId xmlns:p14="http://schemas.microsoft.com/office/powerpoint/2010/main" val="28835515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B767B5-0405-38AB-365C-12EE91D0ECBB}"/>
              </a:ext>
            </a:extLst>
          </p:cNvPr>
          <p:cNvSpPr>
            <a:spLocks noGrp="1"/>
          </p:cNvSpPr>
          <p:nvPr>
            <p:ph idx="1"/>
          </p:nvPr>
        </p:nvSpPr>
        <p:spPr/>
        <p:txBody>
          <a:bodyPr>
            <a:normAutofit fontScale="92500" lnSpcReduction="20000"/>
          </a:bodyPr>
          <a:lstStyle/>
          <a:p>
            <a:pPr marL="0" indent="0" fontAlgn="base">
              <a:buNone/>
            </a:pPr>
            <a:r>
              <a:rPr lang="en-US" sz="1900" dirty="0"/>
              <a:t>Lab work processed through a stand-alone LabCorp/Quest location or a facility that sends labs to LabCorp to be processed is covered at </a:t>
            </a:r>
            <a:r>
              <a:rPr lang="en-US" sz="1900" dirty="0">
                <a:solidFill>
                  <a:srgbClr val="C00000"/>
                </a:solidFill>
              </a:rPr>
              <a:t>100%</a:t>
            </a:r>
            <a:r>
              <a:rPr lang="en-US" sz="1900" dirty="0"/>
              <a:t> as long as it is a covered lab service​</a:t>
            </a:r>
          </a:p>
          <a:p>
            <a:pPr fontAlgn="base"/>
            <a:endParaRPr lang="en-US" sz="1900" dirty="0"/>
          </a:p>
          <a:p>
            <a:pPr marL="0" indent="0" fontAlgn="base">
              <a:buNone/>
            </a:pPr>
            <a:r>
              <a:rPr lang="en-US" sz="1900" dirty="0">
                <a:solidFill>
                  <a:srgbClr val="C00000"/>
                </a:solidFill>
              </a:rPr>
              <a:t>12</a:t>
            </a:r>
            <a:r>
              <a:rPr lang="en-US" sz="1900" dirty="0"/>
              <a:t> Chiropractic visits are covered per plan year​</a:t>
            </a:r>
          </a:p>
          <a:p>
            <a:pPr fontAlgn="base"/>
            <a:r>
              <a:rPr lang="en-US" sz="1900" dirty="0"/>
              <a:t>After 12 visits check with your provider on contracted rates​</a:t>
            </a:r>
          </a:p>
          <a:p>
            <a:pPr fontAlgn="base"/>
            <a:endParaRPr lang="en-US" sz="1900" dirty="0"/>
          </a:p>
          <a:p>
            <a:pPr marL="0" indent="0" fontAlgn="base">
              <a:buNone/>
            </a:pPr>
            <a:r>
              <a:rPr lang="en-US" sz="1900" dirty="0">
                <a:solidFill>
                  <a:srgbClr val="C00000"/>
                </a:solidFill>
              </a:rPr>
              <a:t>30</a:t>
            </a:r>
            <a:r>
              <a:rPr lang="en-US" sz="1900" dirty="0"/>
              <a:t> Physical Therapy visits per plan year​</a:t>
            </a:r>
          </a:p>
          <a:p>
            <a:pPr fontAlgn="base"/>
            <a:r>
              <a:rPr lang="en-US" sz="1900" dirty="0"/>
              <a:t>In-office visits cost a Specialty Copay​</a:t>
            </a:r>
          </a:p>
          <a:p>
            <a:pPr fontAlgn="base"/>
            <a:r>
              <a:rPr lang="en-US" sz="1900" dirty="0"/>
              <a:t>Outpatient visits are subjected to deductible and coinsurance​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400" cap="none" spc="0" normalizeH="0" baseline="0" noProof="0" dirty="0">
                <a:ln>
                  <a:noFill/>
                </a:ln>
                <a:solidFill>
                  <a:srgbClr val="C00000"/>
                </a:solidFill>
                <a:effectLst/>
                <a:uLnTx/>
                <a:uFillTx/>
                <a:ea typeface="+mn-ea"/>
                <a:cs typeface="Calibri" panose="020F0502020204030204" pitchFamily="34" charset="0"/>
              </a:rPr>
              <a:t>24/7</a:t>
            </a:r>
            <a:r>
              <a:rPr kumimoji="0" lang="en-US" sz="1900" b="0" i="0" u="none" strike="noStrike" kern="1400" cap="none" spc="0" normalizeH="0" baseline="0" noProof="0" dirty="0">
                <a:ln>
                  <a:noFill/>
                </a:ln>
                <a:solidFill>
                  <a:prstClr val="black"/>
                </a:solidFill>
                <a:effectLst/>
                <a:uLnTx/>
                <a:uFillTx/>
                <a:ea typeface="+mn-ea"/>
                <a:cs typeface="Calibri" panose="020F0502020204030204" pitchFamily="34" charset="0"/>
              </a:rPr>
              <a:t> </a:t>
            </a:r>
            <a:r>
              <a:rPr kumimoji="0" lang="en-US" sz="1900" b="0" i="0" u="none" strike="noStrike" kern="1400" cap="none" spc="0" normalizeH="0" baseline="0" noProof="0" dirty="0" err="1">
                <a:ln>
                  <a:noFill/>
                </a:ln>
                <a:solidFill>
                  <a:prstClr val="black"/>
                </a:solidFill>
                <a:effectLst/>
                <a:uLnTx/>
                <a:uFillTx/>
                <a:ea typeface="+mn-ea"/>
                <a:cs typeface="Calibri" panose="020F0502020204030204" pitchFamily="34" charset="0"/>
              </a:rPr>
              <a:t>NurseLine</a:t>
            </a:r>
            <a:r>
              <a:rPr kumimoji="0" lang="en-US" sz="1900" b="0" i="0" u="none" strike="noStrike" kern="1400" cap="none" spc="0" normalizeH="0" baseline="0" noProof="0" dirty="0">
                <a:ln>
                  <a:noFill/>
                </a:ln>
                <a:solidFill>
                  <a:prstClr val="black"/>
                </a:solidFill>
                <a:effectLst/>
                <a:uLnTx/>
                <a:uFillTx/>
                <a:ea typeface="+mn-ea"/>
                <a:cs typeface="Calibri" panose="020F0502020204030204" pitchFamily="34" charset="0"/>
              </a:rPr>
              <a:t>, you can connect with a registered nurse who will answer your health questions anytime, day or night. They can help you decide where to go for care and find doctors and other care providers in your area.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4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C00000"/>
                </a:solidFill>
                <a:effectLst/>
                <a:uLnTx/>
                <a:uFillTx/>
                <a:ea typeface="+mn-ea"/>
                <a:cs typeface="Calibri" panose="020F0502020204030204" pitchFamily="34" charset="0"/>
              </a:rPr>
              <a:t>24/7</a:t>
            </a:r>
            <a:r>
              <a:rPr kumimoji="0" lang="en-US" sz="1900" b="0" i="0" u="none" strike="noStrike" kern="1200" cap="none" spc="0" normalizeH="0" baseline="0" noProof="0" dirty="0">
                <a:ln>
                  <a:noFill/>
                </a:ln>
                <a:solidFill>
                  <a:prstClr val="black"/>
                </a:solidFill>
                <a:effectLst/>
                <a:uLnTx/>
                <a:uFillTx/>
                <a:ea typeface="+mn-ea"/>
                <a:cs typeface="Calibri" panose="020F0502020204030204" pitchFamily="34" charset="0"/>
              </a:rPr>
              <a:t> digital support, Building Healthy Families is here to help your family with everything from preconception and pregnancy to childbirth and early childhood. The program features an extensive content library to support diverse families, including single parents, same-sex, or multicultural couples. Log in to anthem.com or the Sydney app to access the library and other tools, such as fertility, diaper change, and feeding trackers; due date calculators; and blood pressure monitoring </a:t>
            </a:r>
          </a:p>
          <a:p>
            <a:pPr marL="0" indent="0" fontAlgn="base">
              <a:buNone/>
            </a:pPr>
            <a:endParaRPr lang="en-US" dirty="0"/>
          </a:p>
        </p:txBody>
      </p:sp>
      <p:sp>
        <p:nvSpPr>
          <p:cNvPr id="3" name="Title 2">
            <a:extLst>
              <a:ext uri="{FF2B5EF4-FFF2-40B4-BE49-F238E27FC236}">
                <a16:creationId xmlns:a16="http://schemas.microsoft.com/office/drawing/2014/main" id="{374141DB-A137-5C0E-F22F-93437A248FA8}"/>
              </a:ext>
            </a:extLst>
          </p:cNvPr>
          <p:cNvSpPr>
            <a:spLocks noGrp="1"/>
          </p:cNvSpPr>
          <p:nvPr>
            <p:ph type="title"/>
          </p:nvPr>
        </p:nvSpPr>
        <p:spPr/>
        <p:txBody>
          <a:bodyPr>
            <a:normAutofit fontScale="90000"/>
          </a:bodyPr>
          <a:lstStyle/>
          <a:p>
            <a:r>
              <a:rPr lang="en-US" dirty="0"/>
              <a:t>Services to keep in mind…</a:t>
            </a:r>
          </a:p>
        </p:txBody>
      </p:sp>
    </p:spTree>
    <p:extLst>
      <p:ext uri="{BB962C8B-B14F-4D97-AF65-F5344CB8AC3E}">
        <p14:creationId xmlns:p14="http://schemas.microsoft.com/office/powerpoint/2010/main" val="373965312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3.12.14"/>
  <p:tag name="AS_TITLE" val="Aspose.Slides for .NET 4.0 Client Profile"/>
  <p:tag name="AS_VERSION" val="23.12"/>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00B0F0"/>
      </a:accent1>
      <a:accent2>
        <a:srgbClr val="00B050"/>
      </a:accent2>
      <a:accent3>
        <a:srgbClr val="777777"/>
      </a:accent3>
      <a:accent4>
        <a:srgbClr val="1F497D"/>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StyleTemplate-BasicBlue.potx" id="{C81256FE-1E14-4EB5-BC65-598A05D96089}" vid="{EDAB1017-5A87-4C52-AA44-BD20002C10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2744EBF4E97F4EAA2C6BBCB0C5EABD" ma:contentTypeVersion="0" ma:contentTypeDescription="Create a new document." ma:contentTypeScope="" ma:versionID="9f589f135ac44084dc207c66af5573f2">
  <xsd:schema xmlns:xsd="http://www.w3.org/2001/XMLSchema" xmlns:xs="http://www.w3.org/2001/XMLSchema" xmlns:p="http://schemas.microsoft.com/office/2006/metadata/properties" targetNamespace="http://schemas.microsoft.com/office/2006/metadata/properties" ma:root="true" ma:fieldsID="376c5b42eefc51374681460b7f0ef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BF029-B113-454E-BA24-7DFAD2987406}">
  <ds:schemaRefs>
    <ds:schemaRef ds:uri="http://schemas.microsoft.com/sharepoint/v3/contenttype/forms"/>
  </ds:schemaRefs>
</ds:datastoreItem>
</file>

<file path=customXml/itemProps2.xml><?xml version="1.0" encoding="utf-8"?>
<ds:datastoreItem xmlns:ds="http://schemas.openxmlformats.org/officeDocument/2006/customXml" ds:itemID="{B3CD868F-2ED7-480D-B660-A83E6E6E3A3A}">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DC6BE4C-EE29-4AD8-9D99-FCE35DC6C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4126</TotalTime>
  <Words>8109</Words>
  <Application>Microsoft Office PowerPoint</Application>
  <PresentationFormat>On-screen Show (4:3)</PresentationFormat>
  <Paragraphs>876</Paragraphs>
  <Slides>46</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Malgun Gothic</vt:lpstr>
      <vt:lpstr>ＭＳ Ｐゴシック</vt:lpstr>
      <vt:lpstr>Aptos</vt:lpstr>
      <vt:lpstr>Arial</vt:lpstr>
      <vt:lpstr>Calibri</vt:lpstr>
      <vt:lpstr>Century Gothic</vt:lpstr>
      <vt:lpstr>Franklin Gothic Medium</vt:lpstr>
      <vt:lpstr>Segoe UI</vt:lpstr>
      <vt:lpstr>Symbol</vt:lpstr>
      <vt:lpstr>Times New Roman</vt:lpstr>
      <vt:lpstr>UHC Sans Regular</vt:lpstr>
      <vt:lpstr>Wingdings</vt:lpstr>
      <vt:lpstr>1_Office Theme</vt:lpstr>
      <vt:lpstr>2026 Employee Benefits</vt:lpstr>
      <vt:lpstr>Key Information</vt:lpstr>
      <vt:lpstr>Open Enrollment</vt:lpstr>
      <vt:lpstr>2026 Changes</vt:lpstr>
      <vt:lpstr>Medical/Rx </vt:lpstr>
      <vt:lpstr>Important</vt:lpstr>
      <vt:lpstr>Medical/Rx - Definitions  </vt:lpstr>
      <vt:lpstr>Medical/Rx – Plan Highlights </vt:lpstr>
      <vt:lpstr>Services to keep in mind…</vt:lpstr>
      <vt:lpstr>Medical – Plan Highlights</vt:lpstr>
      <vt:lpstr>Prescription Drug– Plan Highlights </vt:lpstr>
      <vt:lpstr>CarelonRx Maintenance 90 Program</vt:lpstr>
      <vt:lpstr>CarelonRx Cost Relief Drug Program</vt:lpstr>
      <vt:lpstr>How to Choose My Plan</vt:lpstr>
      <vt:lpstr>Anthem Wellness Program </vt:lpstr>
      <vt:lpstr>Sydney Health Mobile App</vt:lpstr>
      <vt:lpstr>See a doctor wherever, whenever.</vt:lpstr>
      <vt:lpstr>Lark Diabetes Prevention Program</vt:lpstr>
      <vt:lpstr>SWORD Program</vt:lpstr>
      <vt:lpstr>Bloom</vt:lpstr>
      <vt:lpstr>SmartShopper</vt:lpstr>
      <vt:lpstr>PowerPoint Presentation</vt:lpstr>
      <vt:lpstr>Spending Accounts </vt:lpstr>
      <vt:lpstr>Health Savings Account (HSA) </vt:lpstr>
      <vt:lpstr> HSA: How Much Can I Contribute?</vt:lpstr>
      <vt:lpstr>Flexible Spending Accounts</vt:lpstr>
      <vt:lpstr>Flexible Spending Accounts</vt:lpstr>
      <vt:lpstr>Dependent Care FSA Plan</vt:lpstr>
      <vt:lpstr>Dental </vt:lpstr>
      <vt:lpstr>Dental - Benefit Highlights </vt:lpstr>
      <vt:lpstr>Dental – Network Considerations </vt:lpstr>
      <vt:lpstr>Vision </vt:lpstr>
      <vt:lpstr>Vision – Benefit Highlights</vt:lpstr>
      <vt:lpstr>Life and disability benefits </vt:lpstr>
      <vt:lpstr>Basic Life/AD&amp;D </vt:lpstr>
      <vt:lpstr>Voluntary Life Insurance </vt:lpstr>
      <vt:lpstr>Long Term Disability </vt:lpstr>
      <vt:lpstr>Supplemental plans  </vt:lpstr>
      <vt:lpstr>Supplemental Plans</vt:lpstr>
      <vt:lpstr>Questions &amp; Resources</vt:lpstr>
      <vt:lpstr>Benefits Mobile App  </vt:lpstr>
      <vt:lpstr>PowerPoint Presentation</vt:lpstr>
      <vt:lpstr>PowerPoint Presentation</vt:lpstr>
      <vt:lpstr>Benefit Resource Center</vt:lpstr>
      <vt:lpstr> Website Links</vt:lpstr>
      <vt:lpstr>Thank you!! Thank you for your participation in this year’s open enrollment presentation.</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Presentations</dc:title>
  <dc:subject>Confidential</dc:subject>
  <dc:creator>Strength, Paul</dc:creator>
  <cp:keywords>Zb3&gt;J'&lt;;U[`R&amp;?3nPTuOVmhKa</cp:keywords>
  <cp:lastModifiedBy>Igo, Teresa</cp:lastModifiedBy>
  <cp:revision>604</cp:revision>
  <dcterms:created xsi:type="dcterms:W3CDTF">2016-09-06T20:12:39Z</dcterms:created>
  <dcterms:modified xsi:type="dcterms:W3CDTF">2025-10-09T13:32:26Z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0x010100E92744EBF4E97F4EAA2C6BBCB0C5EABD</vt:lpwstr>
  </property>
</Properties>
</file>