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0.xml" ContentType="application/vnd.openxmlformats-officedocument.theme+xml"/>
  <Override PartName="/ppt/slideLayouts/slideLayout1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1" r:id="rId2"/>
    <p:sldMasterId id="2147483676" r:id="rId3"/>
    <p:sldMasterId id="2147483678" r:id="rId4"/>
    <p:sldMasterId id="2147483680" r:id="rId5"/>
    <p:sldMasterId id="2147483704" r:id="rId6"/>
    <p:sldMasterId id="2147483707" r:id="rId7"/>
    <p:sldMasterId id="2147483710" r:id="rId8"/>
    <p:sldMasterId id="2147483682" r:id="rId9"/>
    <p:sldMasterId id="2147483660" r:id="rId10"/>
    <p:sldMasterId id="2147483672" r:id="rId11"/>
  </p:sldMasterIdLst>
  <p:notesMasterIdLst>
    <p:notesMasterId r:id="rId25"/>
  </p:notesMasterIdLst>
  <p:sldIdLst>
    <p:sldId id="257" r:id="rId12"/>
    <p:sldId id="263" r:id="rId13"/>
    <p:sldId id="283" r:id="rId14"/>
    <p:sldId id="282" r:id="rId15"/>
    <p:sldId id="281" r:id="rId16"/>
    <p:sldId id="280" r:id="rId17"/>
    <p:sldId id="279" r:id="rId18"/>
    <p:sldId id="278" r:id="rId19"/>
    <p:sldId id="277" r:id="rId20"/>
    <p:sldId id="276" r:id="rId21"/>
    <p:sldId id="275" r:id="rId22"/>
    <p:sldId id="274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7F"/>
    <a:srgbClr val="003E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984" autoAdjust="0"/>
  </p:normalViewPr>
  <p:slideViewPr>
    <p:cSldViewPr snapToGrid="0">
      <p:cViewPr varScale="1">
        <p:scale>
          <a:sx n="75" d="100"/>
          <a:sy n="75" d="100"/>
        </p:scale>
        <p:origin x="3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F9C40-CB42-4442-94BC-A3B2DF50D89C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8A7F4-BF63-483F-8EFB-FCF6FF7E8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17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8A7F4-BF63-483F-8EFB-FCF6FF7E82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07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8A7F4-BF63-483F-8EFB-FCF6FF7E82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13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8A7F4-BF63-483F-8EFB-FCF6FF7E82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64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8A7F4-BF63-483F-8EFB-FCF6FF7E82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07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35E7B-85DE-7948-8E0B-2F2AEB89C85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328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8A7F4-BF63-483F-8EFB-FCF6FF7E82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25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8A7F4-BF63-483F-8EFB-FCF6FF7E82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78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8A7F4-BF63-483F-8EFB-FCF6FF7E82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19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8A7F4-BF63-483F-8EFB-FCF6FF7E82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02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8A7F4-BF63-483F-8EFB-FCF6FF7E82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89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8A7F4-BF63-483F-8EFB-FCF6FF7E82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78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8A7F4-BF63-483F-8EFB-FCF6FF7E82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01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8A7F4-BF63-483F-8EFB-FCF6FF7E82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5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622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8497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831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2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4892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6568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987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471317" y="0"/>
            <a:ext cx="4720683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650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10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416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125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830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31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400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81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915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652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9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jpeg"/><Relationship Id="rId4" Type="http://schemas.openxmlformats.org/officeDocument/2006/relationships/image" Target="../media/image10.jp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11.jp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8643C7A-9D8D-8B47-87C5-2D2A7CAC83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" t="13" r="1" b="41313"/>
          <a:stretch/>
        </p:blipFill>
        <p:spPr>
          <a:xfrm>
            <a:off x="0" y="1676400"/>
            <a:ext cx="12192000" cy="5181600"/>
          </a:xfrm>
          <a:prstGeom prst="rect">
            <a:avLst/>
          </a:prstGeom>
        </p:spPr>
      </p:pic>
      <p:pic>
        <p:nvPicPr>
          <p:cNvPr id="10" name="Logo" descr="Decorative">
            <a:extLst>
              <a:ext uri="{FF2B5EF4-FFF2-40B4-BE49-F238E27FC236}">
                <a16:creationId xmlns:a16="http://schemas.microsoft.com/office/drawing/2014/main" id="{69669A4E-0F45-1A49-85BA-F6E433319B9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20439" y="6090790"/>
            <a:ext cx="1917375" cy="4090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70FE64-D1F0-3044-9958-5D553CE4F8DA}"/>
              </a:ext>
            </a:extLst>
          </p:cNvPr>
          <p:cNvSpPr txBox="1"/>
          <p:nvPr userDrawn="1"/>
        </p:nvSpPr>
        <p:spPr>
          <a:xfrm>
            <a:off x="341705" y="6099720"/>
            <a:ext cx="4806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Avenir Black" panose="02000503020000020003" pitchFamily="2" charset="0"/>
              </a:rPr>
              <a:t>Your Life. Your Work. Your Best.</a:t>
            </a:r>
            <a:r>
              <a:rPr lang="en-US" sz="1200" b="1" baseline="60000" dirty="0">
                <a:solidFill>
                  <a:srgbClr val="FFFFFF"/>
                </a:solidFill>
                <a:latin typeface="Avenir Black" panose="02000503020000020003" pitchFamily="2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98109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9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E507EB6-FEC4-3646-B6E9-579D09973C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45000"/>
          </a:blip>
          <a:stretch>
            <a:fillRect/>
          </a:stretch>
        </p:blipFill>
        <p:spPr>
          <a:xfrm rot="10800000">
            <a:off x="8058984" y="3776502"/>
            <a:ext cx="4193302" cy="314178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56839" y="6519447"/>
            <a:ext cx="74548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 2025 ComPsych Corporation. All rights reserved. This document is the confidential and proprietary information of ComPsych Corporation.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500063"/>
            <a:ext cx="285399" cy="300038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age Number">
            <a:extLst>
              <a:ext uri="{FF2B5EF4-FFF2-40B4-BE49-F238E27FC236}">
                <a16:creationId xmlns:a16="http://schemas.microsoft.com/office/drawing/2014/main" id="{7F3B7925-A821-2849-AB22-7831CF6749B4}"/>
              </a:ext>
            </a:extLst>
          </p:cNvPr>
          <p:cNvSpPr txBox="1"/>
          <p:nvPr userDrawn="1"/>
        </p:nvSpPr>
        <p:spPr>
          <a:xfrm>
            <a:off x="8547652" y="6439250"/>
            <a:ext cx="33395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73AB9E2-6306-E847-ACA3-2D2435B1C56A}" type="slidenum">
              <a:rPr lang="en-US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99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pyright">
            <a:extLst>
              <a:ext uri="{FF2B5EF4-FFF2-40B4-BE49-F238E27FC236}">
                <a16:creationId xmlns:a16="http://schemas.microsoft.com/office/drawing/2014/main" id="{BC1329F1-AF11-B547-9A30-FAAB1E256826}"/>
              </a:ext>
            </a:extLst>
          </p:cNvPr>
          <p:cNvSpPr txBox="1"/>
          <p:nvPr userDrawn="1"/>
        </p:nvSpPr>
        <p:spPr>
          <a:xfrm>
            <a:off x="235665" y="6448684"/>
            <a:ext cx="80831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accent6"/>
                </a:solidFill>
              </a:rPr>
              <a:t>Copyright © 2025 ComPsych Corporation. All rights reserved. This document is the confidential and proprietary information of ComPsych Corporation.</a:t>
            </a:r>
          </a:p>
        </p:txBody>
      </p:sp>
      <p:sp>
        <p:nvSpPr>
          <p:cNvPr id="16" name="Page Number">
            <a:extLst>
              <a:ext uri="{FF2B5EF4-FFF2-40B4-BE49-F238E27FC236}">
                <a16:creationId xmlns:a16="http://schemas.microsoft.com/office/drawing/2014/main" id="{7F3B7925-A821-2849-AB22-7831CF6749B4}"/>
              </a:ext>
            </a:extLst>
          </p:cNvPr>
          <p:cNvSpPr txBox="1"/>
          <p:nvPr userDrawn="1"/>
        </p:nvSpPr>
        <p:spPr>
          <a:xfrm>
            <a:off x="8547652" y="6439250"/>
            <a:ext cx="33395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73AB9E2-6306-E847-ACA3-2D2435B1C56A}" type="slidenum">
              <a:rPr lang="en-US" sz="100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46E7DE-BDBF-C44C-843B-AE67B2AB3C7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88900">
            <a:solidFill>
              <a:srgbClr val="0046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00063"/>
            <a:ext cx="285399" cy="300038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55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STIXGeneral-Regular" pitchFamily="2" charset="2"/>
        <a:buChar char="⎯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SzPct val="80000"/>
        <a:buFont typeface="Courier New" panose="02070309020205020404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912">
          <p15:clr>
            <a:srgbClr val="F26B43"/>
          </p15:clr>
        </p15:guide>
        <p15:guide id="3" pos="7488">
          <p15:clr>
            <a:srgbClr val="F26B43"/>
          </p15:clr>
        </p15:guide>
        <p15:guide id="4" pos="21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8643C7A-9D8D-8B47-87C5-2D2A7CAC83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6" r="208" b="2204"/>
          <a:stretch/>
        </p:blipFill>
        <p:spPr>
          <a:xfrm>
            <a:off x="-12700" y="1676400"/>
            <a:ext cx="12204700" cy="5181600"/>
          </a:xfrm>
          <a:prstGeom prst="rect">
            <a:avLst/>
          </a:prstGeom>
        </p:spPr>
      </p:pic>
      <p:pic>
        <p:nvPicPr>
          <p:cNvPr id="10" name="Logo">
            <a:extLst>
              <a:ext uri="{FF2B5EF4-FFF2-40B4-BE49-F238E27FC236}">
                <a16:creationId xmlns:a16="http://schemas.microsoft.com/office/drawing/2014/main" id="{69669A4E-0F45-1A49-85BA-F6E433319B9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439" y="6091301"/>
            <a:ext cx="1917375" cy="4080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70FE64-D1F0-3044-9958-5D553CE4F8DA}"/>
              </a:ext>
            </a:extLst>
          </p:cNvPr>
          <p:cNvSpPr txBox="1"/>
          <p:nvPr userDrawn="1"/>
        </p:nvSpPr>
        <p:spPr>
          <a:xfrm>
            <a:off x="341705" y="6099720"/>
            <a:ext cx="4806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venir Black" panose="02000503020000020003" pitchFamily="2" charset="0"/>
              </a:rPr>
              <a:t>Your Life. Your Work. Your Best.</a:t>
            </a:r>
            <a:r>
              <a:rPr lang="en-US" sz="1200" b="1" baseline="60000" dirty="0">
                <a:solidFill>
                  <a:schemeClr val="tx2"/>
                </a:solidFill>
                <a:latin typeface="Avenir Black" panose="02000503020000020003" pitchFamily="2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31827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8643C7A-9D8D-8B47-87C5-2D2A7CAC83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" r="3232" b="28531"/>
          <a:stretch/>
        </p:blipFill>
        <p:spPr>
          <a:xfrm>
            <a:off x="1" y="1455296"/>
            <a:ext cx="12192000" cy="5402704"/>
          </a:xfrm>
          <a:prstGeom prst="rect">
            <a:avLst/>
          </a:prstGeom>
        </p:spPr>
      </p:pic>
      <p:pic>
        <p:nvPicPr>
          <p:cNvPr id="16" name="Logo" descr="Decorative">
            <a:extLst>
              <a:ext uri="{FF2B5EF4-FFF2-40B4-BE49-F238E27FC236}">
                <a16:creationId xmlns:a16="http://schemas.microsoft.com/office/drawing/2014/main" id="{69669A4E-0F45-1A49-85BA-F6E433319B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0439" y="6090790"/>
            <a:ext cx="1917375" cy="4090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C70FE64-D1F0-3044-9958-5D553CE4F8DA}"/>
              </a:ext>
            </a:extLst>
          </p:cNvPr>
          <p:cNvSpPr txBox="1"/>
          <p:nvPr userDrawn="1"/>
        </p:nvSpPr>
        <p:spPr>
          <a:xfrm>
            <a:off x="341705" y="6099720"/>
            <a:ext cx="4806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FFFFF"/>
                </a:solidFill>
                <a:latin typeface="Avenir Black" panose="02000503020000020003" pitchFamily="2" charset="0"/>
              </a:rPr>
              <a:t>Your Life. Your Work. Your Best.</a:t>
            </a:r>
            <a:r>
              <a:rPr lang="en-US" sz="1200" b="1" baseline="60000" dirty="0">
                <a:solidFill>
                  <a:srgbClr val="FFFFFF"/>
                </a:solidFill>
                <a:latin typeface="Avenir Black" panose="02000503020000020003" pitchFamily="2" charset="0"/>
              </a:rPr>
              <a:t>®</a:t>
            </a:r>
          </a:p>
          <a:p>
            <a:endParaRPr lang="en-US" sz="1200" b="1" baseline="60000" dirty="0">
              <a:solidFill>
                <a:srgbClr val="FFFFFF"/>
              </a:solidFill>
              <a:latin typeface="Avenir Blac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47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591F092-1E63-0542-8085-4617C5583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1786" b="4948"/>
          <a:stretch/>
        </p:blipFill>
        <p:spPr>
          <a:xfrm>
            <a:off x="0" y="1709339"/>
            <a:ext cx="12192001" cy="5148661"/>
          </a:xfrm>
          <a:prstGeom prst="rect">
            <a:avLst/>
          </a:prstGeom>
        </p:spPr>
      </p:pic>
      <p:pic>
        <p:nvPicPr>
          <p:cNvPr id="11" name="Logo" descr="Decorative">
            <a:extLst>
              <a:ext uri="{FF2B5EF4-FFF2-40B4-BE49-F238E27FC236}">
                <a16:creationId xmlns:a16="http://schemas.microsoft.com/office/drawing/2014/main" id="{69669A4E-0F45-1A49-85BA-F6E433319B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0439" y="6090790"/>
            <a:ext cx="1917375" cy="4090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C70FE64-D1F0-3044-9958-5D553CE4F8DA}"/>
              </a:ext>
            </a:extLst>
          </p:cNvPr>
          <p:cNvSpPr txBox="1"/>
          <p:nvPr userDrawn="1"/>
        </p:nvSpPr>
        <p:spPr>
          <a:xfrm>
            <a:off x="341705" y="6099720"/>
            <a:ext cx="4806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bg1"/>
                </a:solidFill>
                <a:latin typeface="Avenir Black" panose="02000503020000020003" pitchFamily="2" charset="0"/>
              </a:rPr>
              <a:t>Your Life. Your Work. Your Best.</a:t>
            </a:r>
            <a:r>
              <a:rPr lang="en-US" sz="1200" b="1" baseline="60000" dirty="0">
                <a:solidFill>
                  <a:srgbClr val="FFFFFF"/>
                </a:solidFill>
                <a:latin typeface="Avenir Black" panose="02000503020000020003" pitchFamily="2" charset="0"/>
              </a:rPr>
              <a:t>®</a:t>
            </a:r>
          </a:p>
          <a:p>
            <a:endParaRPr lang="en-US" sz="1200" b="1" baseline="60000" dirty="0">
              <a:solidFill>
                <a:schemeClr val="bg1"/>
              </a:solidFill>
              <a:latin typeface="Avenir Blac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48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" t="17461" r="79" b="32649"/>
          <a:stretch/>
        </p:blipFill>
        <p:spPr>
          <a:xfrm>
            <a:off x="0" y="-1"/>
            <a:ext cx="12204834" cy="40701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8716" y="6069495"/>
            <a:ext cx="2239153" cy="47828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C70FE64-D1F0-3044-9958-5D553CE4F8DA}"/>
              </a:ext>
            </a:extLst>
          </p:cNvPr>
          <p:cNvSpPr txBox="1"/>
          <p:nvPr userDrawn="1"/>
        </p:nvSpPr>
        <p:spPr>
          <a:xfrm>
            <a:off x="341705" y="6099720"/>
            <a:ext cx="4806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467F"/>
                </a:solidFill>
                <a:latin typeface="Avenir Black" panose="02000503020000020003" pitchFamily="2" charset="0"/>
              </a:rPr>
              <a:t>Your Life. Your Work. Your Best.</a:t>
            </a:r>
            <a:r>
              <a:rPr lang="en-US" sz="1200" b="1" baseline="60000" dirty="0">
                <a:solidFill>
                  <a:srgbClr val="00467F"/>
                </a:solidFill>
                <a:latin typeface="Avenir Black" panose="02000503020000020003" pitchFamily="2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92070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8605" r="78" b="34003"/>
          <a:stretch/>
        </p:blipFill>
        <p:spPr>
          <a:xfrm>
            <a:off x="-9625" y="-1"/>
            <a:ext cx="12204833" cy="40701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8716" y="6069495"/>
            <a:ext cx="2239153" cy="47828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C70FE64-D1F0-3044-9958-5D553CE4F8DA}"/>
              </a:ext>
            </a:extLst>
          </p:cNvPr>
          <p:cNvSpPr txBox="1"/>
          <p:nvPr userDrawn="1"/>
        </p:nvSpPr>
        <p:spPr>
          <a:xfrm>
            <a:off x="341705" y="6099720"/>
            <a:ext cx="4806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467F"/>
                </a:solidFill>
                <a:latin typeface="Avenir Black" panose="02000503020000020003" pitchFamily="2" charset="0"/>
              </a:rPr>
              <a:t>Your Life. Your Work. Your Best.</a:t>
            </a:r>
            <a:r>
              <a:rPr lang="en-US" sz="1200" b="1" baseline="60000" dirty="0">
                <a:solidFill>
                  <a:srgbClr val="00467F"/>
                </a:solidFill>
                <a:latin typeface="Avenir Black" panose="02000503020000020003" pitchFamily="2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13760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" t="26188" r="157" b="23926"/>
          <a:stretch/>
        </p:blipFill>
        <p:spPr>
          <a:xfrm>
            <a:off x="-9624" y="-1"/>
            <a:ext cx="12204832" cy="40701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8716" y="6069495"/>
            <a:ext cx="2239153" cy="47828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C70FE64-D1F0-3044-9958-5D553CE4F8DA}"/>
              </a:ext>
            </a:extLst>
          </p:cNvPr>
          <p:cNvSpPr txBox="1"/>
          <p:nvPr userDrawn="1"/>
        </p:nvSpPr>
        <p:spPr>
          <a:xfrm>
            <a:off x="341705" y="6099720"/>
            <a:ext cx="4806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467F"/>
                </a:solidFill>
                <a:latin typeface="Avenir Black" panose="02000503020000020003" pitchFamily="2" charset="0"/>
              </a:rPr>
              <a:t>Your Life. Your Work. Your Best.</a:t>
            </a:r>
            <a:r>
              <a:rPr lang="en-US" sz="1200" b="1" baseline="60000" dirty="0">
                <a:solidFill>
                  <a:srgbClr val="00467F"/>
                </a:solidFill>
                <a:latin typeface="Avenir Black" panose="02000503020000020003" pitchFamily="2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94057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" t="5995" r="157" b="19443"/>
          <a:stretch/>
        </p:blipFill>
        <p:spPr>
          <a:xfrm>
            <a:off x="0" y="-1"/>
            <a:ext cx="12195207" cy="40701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8716" y="6069495"/>
            <a:ext cx="2239153" cy="47828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C70FE64-D1F0-3044-9958-5D553CE4F8DA}"/>
              </a:ext>
            </a:extLst>
          </p:cNvPr>
          <p:cNvSpPr txBox="1"/>
          <p:nvPr userDrawn="1"/>
        </p:nvSpPr>
        <p:spPr>
          <a:xfrm>
            <a:off x="341705" y="6099720"/>
            <a:ext cx="4806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467F"/>
                </a:solidFill>
                <a:latin typeface="Avenir Black" panose="02000503020000020003" pitchFamily="2" charset="0"/>
              </a:rPr>
              <a:t>Your Life. Your Work. Your Best.</a:t>
            </a:r>
            <a:r>
              <a:rPr lang="en-US" sz="1200" b="1" baseline="60000" dirty="0">
                <a:solidFill>
                  <a:srgbClr val="00467F"/>
                </a:solidFill>
                <a:latin typeface="Avenir Black" panose="02000503020000020003" pitchFamily="2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22049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8716" y="6069495"/>
            <a:ext cx="2239153" cy="4782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8202"/>
            <a:ext cx="12192000" cy="40883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70FE64-D1F0-3044-9958-5D553CE4F8DA}"/>
              </a:ext>
            </a:extLst>
          </p:cNvPr>
          <p:cNvSpPr txBox="1"/>
          <p:nvPr userDrawn="1"/>
        </p:nvSpPr>
        <p:spPr>
          <a:xfrm>
            <a:off x="341705" y="6099720"/>
            <a:ext cx="4806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467F"/>
                </a:solidFill>
                <a:latin typeface="Avenir Black" panose="02000503020000020003" pitchFamily="2" charset="0"/>
              </a:rPr>
              <a:t>Your Life. Your Work. Your Best.</a:t>
            </a:r>
            <a:r>
              <a:rPr lang="en-US" sz="1200" b="1" baseline="60000" dirty="0">
                <a:solidFill>
                  <a:srgbClr val="00467F"/>
                </a:solidFill>
                <a:latin typeface="Avenir Black" panose="02000503020000020003" pitchFamily="2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40771443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fcc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guidanceresources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3D0115-B54C-2D4D-8446-CD2815F5E2EA}"/>
              </a:ext>
            </a:extLst>
          </p:cNvPr>
          <p:cNvSpPr txBox="1">
            <a:spLocks/>
          </p:cNvSpPr>
          <p:nvPr/>
        </p:nvSpPr>
        <p:spPr>
          <a:xfrm>
            <a:off x="324528" y="331128"/>
            <a:ext cx="10601739" cy="7354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After the Holidays; Managing Holiday Debt</a:t>
            </a:r>
          </a:p>
        </p:txBody>
      </p:sp>
      <p:sp>
        <p:nvSpPr>
          <p:cNvPr id="5" name="Subtitle Placeholder">
            <a:extLst>
              <a:ext uri="{FF2B5EF4-FFF2-40B4-BE49-F238E27FC236}">
                <a16:creationId xmlns:a16="http://schemas.microsoft.com/office/drawing/2014/main" id="{8BEDAD55-1793-4349-9D20-5308DE25EA6F}"/>
              </a:ext>
            </a:extLst>
          </p:cNvPr>
          <p:cNvSpPr txBox="1">
            <a:spLocks/>
          </p:cNvSpPr>
          <p:nvPr/>
        </p:nvSpPr>
        <p:spPr>
          <a:xfrm>
            <a:off x="333960" y="1062485"/>
            <a:ext cx="7089836" cy="373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STIXGeneral-Regular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Presented by ComPsych</a:t>
            </a:r>
            <a:r>
              <a:rPr lang="es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Corporation</a:t>
            </a:r>
          </a:p>
        </p:txBody>
      </p:sp>
    </p:spTree>
    <p:extLst>
      <p:ext uri="{BB962C8B-B14F-4D97-AF65-F5344CB8AC3E}">
        <p14:creationId xmlns:p14="http://schemas.microsoft.com/office/powerpoint/2010/main" val="3210273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839" y="356573"/>
            <a:ext cx="6896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Stopping the cycle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of Holiday debt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675" y="1056924"/>
            <a:ext cx="670188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Creating a Holiday Budget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285750" marR="0" lvl="0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Step 1: Review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last year’s expenses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576263" lvl="0" indent="-220663">
              <a:spcAft>
                <a:spcPts val="1200"/>
              </a:spcAft>
              <a:buFont typeface="Arial" panose="020B0604020202020204" pitchFamily="34" charset="0"/>
              <a:buChar char="–"/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Note where the money went</a:t>
            </a:r>
          </a:p>
          <a:p>
            <a:pPr marL="285750" lvl="0" indent="-16668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Step 2: Create a budget for the Holidays</a:t>
            </a:r>
          </a:p>
          <a:p>
            <a:pPr marL="576263" lvl="0" indent="-220663">
              <a:spcAft>
                <a:spcPts val="1200"/>
              </a:spcAft>
              <a:buFont typeface="Arial" panose="020B0604020202020204" pitchFamily="34" charset="0"/>
              <a:buChar char="–"/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Gifts, food, gas, decorations and travel</a:t>
            </a:r>
          </a:p>
          <a:p>
            <a:pPr marL="576263" lvl="0" indent="-220663">
              <a:spcAft>
                <a:spcPts val="1200"/>
              </a:spcAft>
              <a:buFont typeface="Arial" panose="020B0604020202020204" pitchFamily="34" charset="0"/>
              <a:buChar char="–"/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How much do you need?</a:t>
            </a:r>
          </a:p>
          <a:p>
            <a:pPr marL="285750" lvl="0" indent="-16668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Step 3: Create a plan</a:t>
            </a:r>
          </a:p>
          <a:p>
            <a:pPr marL="576263" lvl="0" indent="-220663">
              <a:spcAft>
                <a:spcPts val="1200"/>
              </a:spcAft>
              <a:buFont typeface="Arial" panose="020B0604020202020204" pitchFamily="34" charset="0"/>
              <a:buChar char="–"/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How will you achieve this?</a:t>
            </a:r>
          </a:p>
          <a:p>
            <a:pPr marL="576263" lvl="0" indent="-220663">
              <a:spcAft>
                <a:spcPts val="1200"/>
              </a:spcAft>
              <a:buFont typeface="Arial" panose="020B0604020202020204" pitchFamily="34" charset="0"/>
              <a:buChar char="–"/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What will you give up?</a:t>
            </a:r>
          </a:p>
          <a:p>
            <a:pPr marL="576263" lvl="0" indent="-220663">
              <a:spcAft>
                <a:spcPts val="1200"/>
              </a:spcAft>
              <a:buFont typeface="Arial" panose="020B0604020202020204" pitchFamily="34" charset="0"/>
              <a:buChar char="–"/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How much will you save per month to get to your goal?</a:t>
            </a:r>
          </a:p>
          <a:p>
            <a:pPr marL="285750" lvl="0" indent="-16668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Step 4: Execute</a:t>
            </a:r>
          </a:p>
          <a:p>
            <a:pPr marL="576263" lvl="0" indent="-220663">
              <a:spcAft>
                <a:spcPts val="1200"/>
              </a:spcAft>
              <a:buFont typeface="Arial" panose="020B0604020202020204" pitchFamily="34" charset="0"/>
              <a:buChar char="–"/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Open a separate savings account</a:t>
            </a:r>
          </a:p>
          <a:p>
            <a:pPr marL="576263" lvl="0" indent="-220663">
              <a:spcAft>
                <a:spcPts val="1200"/>
              </a:spcAft>
              <a:buFont typeface="Arial" panose="020B0604020202020204" pitchFamily="34" charset="0"/>
              <a:buChar char="–"/>
              <a:defRPr/>
            </a:pPr>
            <a:endParaRPr lang="en-US" sz="16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681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839" y="356573"/>
            <a:ext cx="328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Do’s and Don’ts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1676" y="1056924"/>
            <a:ext cx="541745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Do’s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285750" marR="0" lvl="0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Pay off last years debt first</a:t>
            </a:r>
          </a:p>
          <a:p>
            <a:pPr marL="285750" marR="0" lvl="0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Set limits – budget and spending plan</a:t>
            </a:r>
          </a:p>
          <a:p>
            <a:pPr marL="285750" marR="0" lvl="0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Avoid impulse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buys – shop with a list</a:t>
            </a:r>
          </a:p>
          <a:p>
            <a:pPr marL="285750" marR="0" lvl="0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Shop early (tickets, post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holiday sales)</a:t>
            </a:r>
          </a:p>
          <a:p>
            <a:pPr marL="285750" marR="0" lvl="0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Give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only what you can afford</a:t>
            </a:r>
          </a:p>
          <a:p>
            <a:pPr marL="285750" marR="0" lvl="0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Keep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your LT and ST goals in mind</a:t>
            </a:r>
          </a:p>
          <a:p>
            <a:pPr marL="285750" marR="0" lvl="0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Talk to your family about your financial situation (everyone on the same page)</a:t>
            </a:r>
          </a:p>
          <a:p>
            <a:pPr marL="285750" marR="0" lvl="0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Meaningful over pricey</a:t>
            </a:r>
          </a:p>
          <a:p>
            <a:pPr marL="285750" marR="0" lvl="0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Supplement income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4945" y="1056924"/>
            <a:ext cx="670188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Don’ts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285750" marR="0" lvl="0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Buy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big ticket items without a plan to pay them off</a:t>
            </a:r>
          </a:p>
          <a:p>
            <a:pPr marL="285750" marR="0" lvl="0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Use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credit cards</a:t>
            </a:r>
          </a:p>
          <a:p>
            <a:pPr marL="285750" marR="0" lvl="0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Go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into further debt</a:t>
            </a:r>
          </a:p>
          <a:p>
            <a:pPr marL="285750" marR="0" lvl="0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Dip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into your emergency savings</a:t>
            </a:r>
          </a:p>
          <a:p>
            <a:pPr marL="285750" marR="0" lvl="0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Dip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into your retirement</a:t>
            </a:r>
          </a:p>
          <a:p>
            <a:pPr marL="285750" marR="0" lvl="0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Buy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what you cannot afford</a:t>
            </a:r>
          </a:p>
          <a:p>
            <a:pPr marL="285750" marR="0" lvl="0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Spend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to save (Black Friday)</a:t>
            </a:r>
          </a:p>
          <a:p>
            <a:pPr marL="285750" marR="0" lvl="0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Go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to places centered around spending money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41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839" y="356573"/>
            <a:ext cx="3347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Additional Ideas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1675" y="1056924"/>
            <a:ext cx="670188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Always pay on time (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autopay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lvl="0">
              <a:spcAft>
                <a:spcPts val="120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Consolidate your debt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285750" marR="0" lvl="0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0% credit cards</a:t>
            </a:r>
          </a:p>
          <a:p>
            <a:pPr marL="285750" marR="0" lvl="0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Personal loans</a:t>
            </a:r>
          </a:p>
          <a:p>
            <a:pPr marL="285750" marR="0" lvl="0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Don’t dip </a:t>
            </a:r>
            <a:r>
              <a: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into retirement</a:t>
            </a:r>
          </a:p>
          <a:p>
            <a:pPr marL="285750" marR="0" lvl="0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Don’t dip into home equity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lvl="0">
              <a:spcAft>
                <a:spcPts val="120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Credit Counseling</a:t>
            </a:r>
          </a:p>
          <a:p>
            <a:pPr marL="285750" lvl="0" indent="-16668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Debt Management Plans</a:t>
            </a:r>
          </a:p>
          <a:p>
            <a:pPr marL="285750" lvl="0" indent="-16668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marL="119062" lvl="0">
              <a:spcAft>
                <a:spcPts val="120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Seek advice/options – ASK FOR HELP</a:t>
            </a:r>
          </a:p>
          <a:p>
            <a:pPr marL="119062" lvl="0">
              <a:spcAft>
                <a:spcPts val="120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www.nfcc.org</a:t>
            </a:r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marL="576263" lvl="0" indent="-220663">
              <a:spcAft>
                <a:spcPts val="1200"/>
              </a:spcAft>
              <a:buFont typeface="Arial" panose="020B0604020202020204" pitchFamily="34" charset="0"/>
              <a:buChar char="–"/>
              <a:defRPr/>
            </a:pPr>
            <a:endParaRPr lang="en-US" sz="16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477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0775" y="0"/>
            <a:ext cx="472122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839" y="1048215"/>
            <a:ext cx="670188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Your single source for confidential support, expert information and valuable resources, when you need it the most. </a:t>
            </a:r>
          </a:p>
          <a:p>
            <a:pPr lvl="0">
              <a:spcAft>
                <a:spcPts val="120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spcAft>
                <a:spcPts val="120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Available 24 hours a day, 7 days a week</a:t>
            </a:r>
          </a:p>
          <a:p>
            <a:pPr lvl="0">
              <a:spcAft>
                <a:spcPts val="120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Online: 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4" action="ppaction://hlinkfile"/>
              </a:rPr>
              <a:t>guidanceresources.com</a:t>
            </a:r>
            <a:endParaRPr lang="en-US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spcAft>
                <a:spcPts val="120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Mobile App:GuidanceNow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839" y="356573"/>
            <a:ext cx="4910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00467F"/>
                </a:solidFill>
                <a:latin typeface="Arial" charset="0"/>
                <a:ea typeface="Arial" charset="0"/>
                <a:cs typeface="Arial" charset="0"/>
              </a:rPr>
              <a:t>Thank You for Attending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24235" y="4278865"/>
            <a:ext cx="7015975" cy="1910516"/>
            <a:chOff x="224235" y="4278865"/>
            <a:chExt cx="7015975" cy="1910516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235" y="4278865"/>
              <a:ext cx="4804966" cy="1910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8695" y="4511040"/>
              <a:ext cx="1124585" cy="112458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099385" y="5642185"/>
              <a:ext cx="11408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Follow us!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2482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839" y="356573"/>
            <a:ext cx="796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Holiday Season is the Spending Season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1675" y="1056924"/>
            <a:ext cx="670188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According to </a:t>
            </a:r>
            <a:r>
              <a:rPr lang="en-US" sz="2000" b="1" dirty="0" err="1">
                <a:latin typeface="Arial" charset="0"/>
                <a:ea typeface="Arial" charset="0"/>
                <a:cs typeface="Arial" charset="0"/>
              </a:rPr>
              <a:t>LendingTree’s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 2023 Holiday survey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285750" marR="0" lvl="0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34% of Americans went into debt for holiday shopping (down from 35% in 2022)</a:t>
            </a:r>
          </a:p>
          <a:p>
            <a:pPr marL="285750" marR="0" lvl="0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65% who took on debt did not plan to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take on debt (up from 63% in 2022)</a:t>
            </a:r>
          </a:p>
          <a:p>
            <a:pPr marL="285750" marR="0" lvl="0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On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average, took on $</a:t>
            </a:r>
            <a:r>
              <a:rPr lang="en-US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1,028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worth of holiday debt (34% decrease from 2022)</a:t>
            </a:r>
          </a:p>
          <a:p>
            <a:pPr marL="285750" marR="0" lvl="0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Credit cards were the most common way to finance the holidays (67%)</a:t>
            </a:r>
          </a:p>
          <a:p>
            <a:pPr marL="285750" marR="0" lvl="0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33% have interest rates of at least 20%, 6% have rates of at least 30%</a:t>
            </a:r>
          </a:p>
        </p:txBody>
      </p:sp>
    </p:spTree>
    <p:extLst>
      <p:ext uri="{BB962C8B-B14F-4D97-AF65-F5344CB8AC3E}">
        <p14:creationId xmlns:p14="http://schemas.microsoft.com/office/powerpoint/2010/main" val="2841113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839" y="356573"/>
            <a:ext cx="2255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Objectives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1675" y="1056924"/>
            <a:ext cx="670188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Pay off debt from last year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285750" marR="0" lvl="0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Creating and implementing a budget.</a:t>
            </a:r>
          </a:p>
          <a:p>
            <a:pPr marL="285750" marR="0" lvl="0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Steps to get out of debt.</a:t>
            </a:r>
          </a:p>
          <a:p>
            <a:pPr marL="285750" marR="0" lvl="0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Tips to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get out of debt quicker.</a:t>
            </a:r>
          </a:p>
          <a:p>
            <a:pPr marL="285750" marR="0" lvl="0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Debt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Repayment Strategies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lvl="0">
              <a:spcAft>
                <a:spcPts val="120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Stopping the cycle of debt</a:t>
            </a:r>
          </a:p>
          <a:p>
            <a:pPr marL="285750" lvl="0" indent="-16668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Holiday budget</a:t>
            </a:r>
          </a:p>
          <a:p>
            <a:pPr marL="285750" lvl="0" indent="-16668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Do’s and Don'ts of the Holiday Season</a:t>
            </a:r>
          </a:p>
          <a:p>
            <a:pPr marL="285750" lvl="0" indent="-16668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Additional tips. </a:t>
            </a:r>
          </a:p>
          <a:p>
            <a:pPr marL="576263" lvl="0" indent="-220663">
              <a:spcAft>
                <a:spcPts val="1200"/>
              </a:spcAft>
              <a:buFont typeface="Arial" panose="020B0604020202020204" pitchFamily="34" charset="0"/>
              <a:buChar char="–"/>
              <a:defRPr/>
            </a:pPr>
            <a:endParaRPr lang="en-US" sz="16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027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839" y="356573"/>
            <a:ext cx="4213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Assess the Situation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6839" y="941348"/>
            <a:ext cx="6701883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List all your debt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285750" marR="0" lvl="0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Credit Cards</a:t>
            </a:r>
          </a:p>
          <a:p>
            <a:pPr marL="576263" lvl="0" indent="-220663">
              <a:spcAft>
                <a:spcPts val="1200"/>
              </a:spcAft>
              <a:buFont typeface="Arial" panose="020B0604020202020204" pitchFamily="34" charset="0"/>
              <a:buChar char="–"/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Store, Gas, Retail</a:t>
            </a:r>
          </a:p>
          <a:p>
            <a:pPr marL="285750" lvl="0" indent="-16668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Personal Loans</a:t>
            </a:r>
          </a:p>
          <a:p>
            <a:pPr marL="576263" lvl="0" indent="-220663">
              <a:spcAft>
                <a:spcPts val="1200"/>
              </a:spcAft>
              <a:buFont typeface="Arial" panose="020B0604020202020204" pitchFamily="34" charset="0"/>
              <a:buChar char="–"/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Payday, Bank, Family</a:t>
            </a:r>
          </a:p>
          <a:p>
            <a:pPr lvl="0">
              <a:spcAft>
                <a:spcPts val="120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Include Information</a:t>
            </a:r>
          </a:p>
          <a:p>
            <a:pPr marL="285750" lvl="0" indent="-16668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Total amount owed</a:t>
            </a:r>
          </a:p>
          <a:p>
            <a:pPr marL="285750" lvl="0" indent="-16668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Minimum payments</a:t>
            </a:r>
          </a:p>
          <a:p>
            <a:pPr marL="285750" lvl="0" indent="-16668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Due dates</a:t>
            </a:r>
          </a:p>
          <a:p>
            <a:pPr marL="285750" lvl="0" indent="-16668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Interest rates</a:t>
            </a:r>
          </a:p>
          <a:p>
            <a:pPr lvl="0">
              <a:spcAft>
                <a:spcPts val="120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What do you want to accomplish?</a:t>
            </a:r>
          </a:p>
          <a:p>
            <a:pPr marL="285750" lvl="0" indent="-16668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Set Goals</a:t>
            </a:r>
          </a:p>
          <a:p>
            <a:pPr marL="285750" lvl="0" indent="-16668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Set Time Frames</a:t>
            </a:r>
          </a:p>
          <a:p>
            <a:pPr marL="576263" lvl="0" indent="-220663">
              <a:spcAft>
                <a:spcPts val="1200"/>
              </a:spcAft>
              <a:buFont typeface="Arial" panose="020B0604020202020204" pitchFamily="34" charset="0"/>
              <a:buChar char="–"/>
              <a:defRPr/>
            </a:pPr>
            <a:endParaRPr lang="en-US" sz="16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293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839" y="356573"/>
            <a:ext cx="2781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Creat</a:t>
            </a:r>
            <a:r>
              <a:rPr lang="en-US" sz="3200" b="1" dirty="0">
                <a:solidFill>
                  <a:srgbClr val="00467F"/>
                </a:solidFill>
                <a:latin typeface="Arial" charset="0"/>
                <a:ea typeface="Arial" charset="0"/>
                <a:cs typeface="Arial" charset="0"/>
              </a:rPr>
              <a:t>e a Plan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675" y="1056924"/>
            <a:ext cx="670188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What does a budget do?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285750" marR="0" lvl="0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Allows you to get organized.</a:t>
            </a:r>
          </a:p>
          <a:p>
            <a:pPr marL="285750" marR="0" lvl="0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Tracks Income and Expenses.</a:t>
            </a:r>
          </a:p>
          <a:p>
            <a:pPr marL="285750" marR="0" lvl="0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Shows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you a realistic picture of where you stand.</a:t>
            </a:r>
          </a:p>
          <a:p>
            <a:pPr marL="285750" marR="0" lvl="0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Shows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where you can make changes.</a:t>
            </a:r>
          </a:p>
          <a:p>
            <a:pPr marL="285750" marR="0" lvl="0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Shows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how much you can afford to pay off your debt.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lvl="0">
              <a:spcAft>
                <a:spcPts val="120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Why do Budgets fail?</a:t>
            </a:r>
          </a:p>
          <a:p>
            <a:pPr marL="285750" lvl="0" indent="-16668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Not having goals.</a:t>
            </a:r>
          </a:p>
          <a:p>
            <a:pPr marL="285750" lvl="0" indent="-16668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Not staying on top of spending.</a:t>
            </a:r>
          </a:p>
          <a:p>
            <a:pPr marL="285750" lvl="0" indent="-16668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Not recording everything.</a:t>
            </a:r>
          </a:p>
          <a:p>
            <a:pPr marL="285750" lvl="0" indent="-16668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Frustration.</a:t>
            </a:r>
          </a:p>
          <a:p>
            <a:pPr marL="285750" lvl="0" indent="-16668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Not being on the same page.</a:t>
            </a:r>
          </a:p>
          <a:p>
            <a:pPr marL="576263" lvl="0" indent="-220663">
              <a:spcAft>
                <a:spcPts val="1200"/>
              </a:spcAft>
              <a:buFont typeface="Arial" panose="020B0604020202020204" pitchFamily="34" charset="0"/>
              <a:buChar char="–"/>
              <a:defRPr/>
            </a:pPr>
            <a:endParaRPr lang="en-US" sz="16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98025" y="2490718"/>
            <a:ext cx="48050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The more information you have, the better decisions you can make.</a:t>
            </a:r>
          </a:p>
          <a:p>
            <a:pPr lvl="0" algn="ctr">
              <a:spcAft>
                <a:spcPts val="120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In order to pay off your holiday debt you will need to develop a </a:t>
            </a:r>
            <a:r>
              <a:rPr lang="en-US" sz="20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Budget.</a:t>
            </a:r>
          </a:p>
        </p:txBody>
      </p:sp>
    </p:spTree>
    <p:extLst>
      <p:ext uri="{BB962C8B-B14F-4D97-AF65-F5344CB8AC3E}">
        <p14:creationId xmlns:p14="http://schemas.microsoft.com/office/powerpoint/2010/main" val="1817263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839" y="356573"/>
            <a:ext cx="4397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Sample Budget Sheet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404" y="1350604"/>
            <a:ext cx="5157663" cy="45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51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839" y="356573"/>
            <a:ext cx="5316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Tips to get out of debt fast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1675" y="1056924"/>
            <a:ext cx="1019116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To increase the speed at which you can pay off the debt:</a:t>
            </a:r>
            <a:endParaRPr lang="en-US" sz="2000" b="1" dirty="0"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1200"/>
              </a:spcAft>
              <a:defRPr/>
            </a:pP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Reduce and eliminate expenses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285750" marR="0" lvl="0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Determine NEEDS vs WANTS</a:t>
            </a:r>
          </a:p>
          <a:p>
            <a:pPr marL="285750" marR="0" lvl="0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Cut out non-essentials</a:t>
            </a:r>
          </a:p>
          <a:p>
            <a:pPr marL="285750" marR="0" lvl="0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Cut/reduce monthly bills</a:t>
            </a:r>
          </a:p>
          <a:p>
            <a:pPr marL="285750" marR="0" lvl="0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Stop using credit cards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lvl="0">
              <a:spcAft>
                <a:spcPts val="120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Increase income</a:t>
            </a:r>
          </a:p>
          <a:p>
            <a:pPr marL="285750" lvl="0" indent="-16668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Get a second job</a:t>
            </a:r>
          </a:p>
          <a:p>
            <a:pPr marL="285750" lvl="0" indent="-16668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Sell some stuff</a:t>
            </a:r>
          </a:p>
          <a:p>
            <a:pPr marL="285750" lvl="0" indent="-16668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Use tax refunds and bonuses wisely</a:t>
            </a:r>
            <a:endParaRPr lang="en-US" sz="16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spcAft>
                <a:spcPts val="1200"/>
              </a:spcAft>
              <a:defRPr/>
            </a:pPr>
            <a:endParaRPr lang="en-US" sz="20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spcAft>
                <a:spcPts val="120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The more money you can free up each month, the faster you can get out of debt. </a:t>
            </a:r>
          </a:p>
          <a:p>
            <a:pPr marL="355600" lvl="0">
              <a:spcAft>
                <a:spcPts val="1200"/>
              </a:spcAft>
              <a:defRPr/>
            </a:pPr>
            <a:endParaRPr lang="en-US" sz="16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marL="576263" lvl="0" indent="-220663">
              <a:spcAft>
                <a:spcPts val="1200"/>
              </a:spcAft>
              <a:buFont typeface="Arial" panose="020B0604020202020204" pitchFamily="34" charset="0"/>
              <a:buChar char="–"/>
              <a:defRPr/>
            </a:pPr>
            <a:endParaRPr lang="en-US" sz="16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141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839" y="356573"/>
            <a:ext cx="8738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Payment Strategies: Avalanche vs Snowball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1675" y="1056924"/>
            <a:ext cx="572673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Snowball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285750" marR="0" lvl="0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Focus is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on balances</a:t>
            </a:r>
          </a:p>
          <a:p>
            <a:pPr marL="285750" marR="0" lvl="0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Goes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for quick wins</a:t>
            </a:r>
          </a:p>
          <a:p>
            <a:pPr marL="285750" marR="0" lvl="0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Dave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Ramsey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285750" lvl="0" indent="-16668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How it works</a:t>
            </a:r>
          </a:p>
          <a:p>
            <a:pPr marL="576263" lvl="0" indent="-220663">
              <a:spcAft>
                <a:spcPts val="1200"/>
              </a:spcAft>
              <a:buFont typeface="Arial" panose="020B0604020202020204" pitchFamily="34" charset="0"/>
              <a:buChar char="–"/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Pay off the lowest balance first</a:t>
            </a:r>
          </a:p>
          <a:p>
            <a:pPr marL="576263" lvl="0" indent="-220663">
              <a:spcAft>
                <a:spcPts val="1200"/>
              </a:spcAft>
              <a:buFont typeface="Arial" panose="020B0604020202020204" pitchFamily="34" charset="0"/>
              <a:buChar char="–"/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Then second lowest and so on</a:t>
            </a:r>
          </a:p>
          <a:p>
            <a:pPr marL="576263" lvl="0" indent="-220663">
              <a:spcAft>
                <a:spcPts val="1200"/>
              </a:spcAft>
              <a:buFont typeface="Arial" panose="020B0604020202020204" pitchFamily="34" charset="0"/>
              <a:buChar char="–"/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Using the same amount each month</a:t>
            </a:r>
          </a:p>
          <a:p>
            <a:pPr marL="285750" lvl="0" indent="-16668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Example</a:t>
            </a:r>
          </a:p>
          <a:p>
            <a:pPr marL="576263" lvl="0" indent="-220663">
              <a:spcAft>
                <a:spcPts val="1200"/>
              </a:spcAft>
              <a:buFont typeface="Arial" panose="020B0604020202020204" pitchFamily="34" charset="0"/>
              <a:buChar char="–"/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Card 1 $2,000 balance</a:t>
            </a:r>
          </a:p>
          <a:p>
            <a:pPr marL="576263" lvl="0" indent="-220663">
              <a:spcAft>
                <a:spcPts val="1200"/>
              </a:spcAft>
              <a:buFont typeface="Arial" panose="020B0604020202020204" pitchFamily="34" charset="0"/>
              <a:buChar char="–"/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Card 2 $500 balance</a:t>
            </a:r>
          </a:p>
          <a:p>
            <a:pPr marL="576263" lvl="0" indent="-220663">
              <a:spcAft>
                <a:spcPts val="1200"/>
              </a:spcAft>
              <a:buFont typeface="Arial" panose="020B0604020202020204" pitchFamily="34" charset="0"/>
              <a:buChar char="–"/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Card 3 $1,500 balance</a:t>
            </a:r>
          </a:p>
          <a:p>
            <a:pPr marL="576263" lvl="0" indent="-220663">
              <a:spcAft>
                <a:spcPts val="1200"/>
              </a:spcAft>
              <a:buFont typeface="Arial" panose="020B0604020202020204" pitchFamily="34" charset="0"/>
              <a:buChar char="–"/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Pay minimums on cards 1, 2 &amp; 3 and everything extra on card 2.</a:t>
            </a:r>
          </a:p>
          <a:p>
            <a:pPr marL="576263" lvl="0" indent="-220663">
              <a:spcAft>
                <a:spcPts val="1200"/>
              </a:spcAft>
              <a:buFont typeface="Arial" panose="020B0604020202020204" pitchFamily="34" charset="0"/>
              <a:buChar char="–"/>
              <a:defRPr/>
            </a:pPr>
            <a:endParaRPr lang="en-US" sz="16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2181" y="1056924"/>
            <a:ext cx="496921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Avalanche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285750" marR="0" lvl="0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Focus is on interest rates</a:t>
            </a:r>
          </a:p>
          <a:p>
            <a:pPr marL="285750" marR="0" lvl="0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Fastest overall way at least cost</a:t>
            </a:r>
          </a:p>
          <a:p>
            <a:pPr marL="285750" marR="0" lvl="0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Takes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more discipline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285750" lvl="0" indent="-16668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How it works</a:t>
            </a:r>
          </a:p>
          <a:p>
            <a:pPr marL="576263" lvl="0" indent="-220663">
              <a:spcAft>
                <a:spcPts val="1200"/>
              </a:spcAft>
              <a:buFont typeface="Arial" panose="020B0604020202020204" pitchFamily="34" charset="0"/>
              <a:buChar char="–"/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Pay off highest interest rate first</a:t>
            </a:r>
          </a:p>
          <a:p>
            <a:pPr marL="576263" lvl="0" indent="-220663">
              <a:spcAft>
                <a:spcPts val="1200"/>
              </a:spcAft>
              <a:buFont typeface="Arial" panose="020B0604020202020204" pitchFamily="34" charset="0"/>
              <a:buChar char="–"/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Then second highest and so on</a:t>
            </a:r>
          </a:p>
          <a:p>
            <a:pPr marL="576263" lvl="0" indent="-220663">
              <a:spcAft>
                <a:spcPts val="1200"/>
              </a:spcAft>
              <a:buFont typeface="Arial" panose="020B0604020202020204" pitchFamily="34" charset="0"/>
              <a:buChar char="–"/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Using the same amount each month</a:t>
            </a:r>
          </a:p>
          <a:p>
            <a:pPr marL="285750" lvl="0" indent="-16668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Example</a:t>
            </a:r>
          </a:p>
          <a:p>
            <a:pPr marL="576263" lvl="0" indent="-220663">
              <a:spcAft>
                <a:spcPts val="1200"/>
              </a:spcAft>
              <a:buFont typeface="Arial" panose="020B0604020202020204" pitchFamily="34" charset="0"/>
              <a:buChar char="–"/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Card 1 $,2000 balance, rate 20%</a:t>
            </a:r>
          </a:p>
          <a:p>
            <a:pPr marL="576263" lvl="0" indent="-220663">
              <a:spcAft>
                <a:spcPts val="1200"/>
              </a:spcAft>
              <a:buFont typeface="Arial" panose="020B0604020202020204" pitchFamily="34" charset="0"/>
              <a:buChar char="–"/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Card 2 $500 balance, rate 22%</a:t>
            </a:r>
          </a:p>
          <a:p>
            <a:pPr marL="576263" lvl="0" indent="-220663">
              <a:spcAft>
                <a:spcPts val="1200"/>
              </a:spcAft>
              <a:buFont typeface="Arial" panose="020B0604020202020204" pitchFamily="34" charset="0"/>
              <a:buChar char="–"/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Card 2 $1,500 balance, rate 26%</a:t>
            </a:r>
          </a:p>
          <a:p>
            <a:pPr marL="576263" lvl="0" indent="-220663">
              <a:spcAft>
                <a:spcPts val="1200"/>
              </a:spcAft>
              <a:buFont typeface="Arial" panose="020B0604020202020204" pitchFamily="34" charset="0"/>
              <a:buChar char="–"/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Pay minimums on card 1, 2 &amp; 3 and everything extra on card 3</a:t>
            </a:r>
          </a:p>
          <a:p>
            <a:pPr marL="576263" lvl="0" indent="-220663">
              <a:spcAft>
                <a:spcPts val="1200"/>
              </a:spcAft>
              <a:buFont typeface="Arial" panose="020B0604020202020204" pitchFamily="34" charset="0"/>
              <a:buChar char="–"/>
              <a:defRPr/>
            </a:pPr>
            <a:endParaRPr lang="en-US" sz="16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92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839" y="356573"/>
            <a:ext cx="6620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Example: Snowball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vs Avalanche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949" y="1294308"/>
            <a:ext cx="8522947" cy="451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49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CP Training Theme">
  <a:themeElements>
    <a:clrScheme name="CS New Branding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E74"/>
      </a:accent1>
      <a:accent2>
        <a:srgbClr val="00935E"/>
      </a:accent2>
      <a:accent3>
        <a:srgbClr val="00A7E1"/>
      </a:accent3>
      <a:accent4>
        <a:srgbClr val="FC485B"/>
      </a:accent4>
      <a:accent5>
        <a:srgbClr val="FEFFFE"/>
      </a:accent5>
      <a:accent6>
        <a:srgbClr val="7E878C"/>
      </a:accent6>
      <a:hlink>
        <a:srgbClr val="0061A7"/>
      </a:hlink>
      <a:folHlink>
        <a:srgbClr val="00935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23181</TotalTime>
  <Words>849</Words>
  <Application>Microsoft Office PowerPoint</Application>
  <PresentationFormat>Widescreen</PresentationFormat>
  <Paragraphs>155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Arial</vt:lpstr>
      <vt:lpstr>Avenir Black</vt:lpstr>
      <vt:lpstr>Calibri</vt:lpstr>
      <vt:lpstr>Courier New</vt:lpstr>
      <vt:lpstr>STIXGeneral-Regular</vt:lpstr>
      <vt:lpstr>Office Theme</vt:lpstr>
      <vt:lpstr>6_Office Theme</vt:lpstr>
      <vt:lpstr>2_Office Theme</vt:lpstr>
      <vt:lpstr>3_Office Theme</vt:lpstr>
      <vt:lpstr>4_Office Theme</vt:lpstr>
      <vt:lpstr>7_Office Theme</vt:lpstr>
      <vt:lpstr>8_Office Theme</vt:lpstr>
      <vt:lpstr>9_Office Theme</vt:lpstr>
      <vt:lpstr>5_Office Theme</vt:lpstr>
      <vt:lpstr>1_Office Theme</vt:lpstr>
      <vt:lpstr>CP Training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compsych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Witwer</dc:creator>
  <cp:lastModifiedBy>Emily Sandalow</cp:lastModifiedBy>
  <cp:revision>47</cp:revision>
  <dcterms:created xsi:type="dcterms:W3CDTF">2023-02-16T22:58:37Z</dcterms:created>
  <dcterms:modified xsi:type="dcterms:W3CDTF">2025-01-09T16:40:12Z</dcterms:modified>
</cp:coreProperties>
</file>