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676" r:id="rId2"/>
    <p:sldMasterId id="2147483678" r:id="rId3"/>
    <p:sldMasterId id="2147483680" r:id="rId4"/>
    <p:sldMasterId id="2147483704" r:id="rId5"/>
    <p:sldMasterId id="2147483707" r:id="rId6"/>
    <p:sldMasterId id="2147483710" r:id="rId7"/>
    <p:sldMasterId id="2147483682" r:id="rId8"/>
    <p:sldMasterId id="2147483660" r:id="rId9"/>
    <p:sldMasterId id="2147483672" r:id="rId10"/>
  </p:sldMasterIdLst>
  <p:notesMasterIdLst>
    <p:notesMasterId r:id="rId41"/>
  </p:notesMasterIdLst>
  <p:sldIdLst>
    <p:sldId id="261" r:id="rId11"/>
    <p:sldId id="262" r:id="rId12"/>
    <p:sldId id="263" r:id="rId13"/>
    <p:sldId id="294" r:id="rId14"/>
    <p:sldId id="293" r:id="rId15"/>
    <p:sldId id="292" r:id="rId16"/>
    <p:sldId id="291" r:id="rId17"/>
    <p:sldId id="290" r:id="rId18"/>
    <p:sldId id="289" r:id="rId19"/>
    <p:sldId id="288" r:id="rId20"/>
    <p:sldId id="287" r:id="rId21"/>
    <p:sldId id="286" r:id="rId22"/>
    <p:sldId id="285" r:id="rId23"/>
    <p:sldId id="284" r:id="rId24"/>
    <p:sldId id="283" r:id="rId25"/>
    <p:sldId id="282" r:id="rId26"/>
    <p:sldId id="281" r:id="rId27"/>
    <p:sldId id="280" r:id="rId28"/>
    <p:sldId id="279" r:id="rId29"/>
    <p:sldId id="278" r:id="rId30"/>
    <p:sldId id="277" r:id="rId31"/>
    <p:sldId id="276" r:id="rId32"/>
    <p:sldId id="275" r:id="rId33"/>
    <p:sldId id="274" r:id="rId34"/>
    <p:sldId id="273" r:id="rId35"/>
    <p:sldId id="272" r:id="rId36"/>
    <p:sldId id="271" r:id="rId37"/>
    <p:sldId id="270" r:id="rId38"/>
    <p:sldId id="269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7F"/>
    <a:srgbClr val="003E7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58023" autoAdjust="0"/>
  </p:normalViewPr>
  <p:slideViewPr>
    <p:cSldViewPr snapToGrid="0">
      <p:cViewPr varScale="1">
        <p:scale>
          <a:sx n="43" d="100"/>
          <a:sy n="43" d="100"/>
        </p:scale>
        <p:origin x="1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10790-847D-4189-A142-87C672D455DF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7C728-6F0A-4C9E-88FB-4110053E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39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4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9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14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8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0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40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4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05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84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51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78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7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76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86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48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86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81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1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6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5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7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8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7C728-6F0A-4C9E-88FB-4110053EE5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0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2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3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892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568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87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471317" y="0"/>
            <a:ext cx="472068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50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0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3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31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40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84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81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91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65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49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643C7A-9D8D-8B47-87C5-2D2A7CAC8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1676400"/>
            <a:ext cx="12204700" cy="5181600"/>
          </a:xfrm>
          <a:prstGeom prst="rect">
            <a:avLst/>
          </a:prstGeom>
        </p:spPr>
      </p:pic>
      <p:pic>
        <p:nvPicPr>
          <p:cNvPr id="10" name="Logo">
            <a:extLst>
              <a:ext uri="{FF2B5EF4-FFF2-40B4-BE49-F238E27FC236}">
                <a16:creationId xmlns:a16="http://schemas.microsoft.com/office/drawing/2014/main" id="{69669A4E-0F45-1A49-85BA-F6E433319B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439" y="6091301"/>
            <a:ext cx="1917375" cy="4080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chemeClr val="tx2"/>
                </a:solidFill>
                <a:latin typeface="Avenir Black" panose="02000503020000020003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31827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pyright">
            <a:extLst>
              <a:ext uri="{FF2B5EF4-FFF2-40B4-BE49-F238E27FC236}">
                <a16:creationId xmlns:a16="http://schemas.microsoft.com/office/drawing/2014/main" id="{BC1329F1-AF11-B547-9A30-FAAB1E256826}"/>
              </a:ext>
            </a:extLst>
          </p:cNvPr>
          <p:cNvSpPr txBox="1"/>
          <p:nvPr userDrawn="1"/>
        </p:nvSpPr>
        <p:spPr>
          <a:xfrm>
            <a:off x="235665" y="6448684"/>
            <a:ext cx="8083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accent6"/>
                </a:solidFill>
              </a:rPr>
              <a:t>Copyright © 2025 ComPsych Corporation. All rights reserved. This document is the confidential and proprietary information of ComPsych Corporation.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7F3B7925-A821-2849-AB22-7831CF6749B4}"/>
              </a:ext>
            </a:extLst>
          </p:cNvPr>
          <p:cNvSpPr txBox="1"/>
          <p:nvPr userDrawn="1"/>
        </p:nvSpPr>
        <p:spPr>
          <a:xfrm>
            <a:off x="8547652" y="6439250"/>
            <a:ext cx="3339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3AB9E2-6306-E847-ACA3-2D2435B1C56A}" type="slidenum">
              <a:rPr lang="en-US" sz="100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6E7DE-BDBF-C44C-843B-AE67B2AB3C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88900">
            <a:solidFill>
              <a:srgbClr val="004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00063"/>
            <a:ext cx="285399" cy="300038"/>
          </a:xfrm>
          <a:prstGeom prst="rect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5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STIXGeneral-Regular" pitchFamily="2" charset="2"/>
        <a:buChar char="⎯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SzPct val="8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12">
          <p15:clr>
            <a:srgbClr val="F26B43"/>
          </p15:clr>
        </p15:guide>
        <p15:guide id="3" pos="7488">
          <p15:clr>
            <a:srgbClr val="F26B43"/>
          </p15:clr>
        </p15:guide>
        <p15:guide id="4" pos="2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643C7A-9D8D-8B47-87C5-2D2A7CAC8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r="3232" b="28531"/>
          <a:stretch/>
        </p:blipFill>
        <p:spPr>
          <a:xfrm>
            <a:off x="1" y="1455296"/>
            <a:ext cx="12192000" cy="5402704"/>
          </a:xfrm>
          <a:prstGeom prst="rect">
            <a:avLst/>
          </a:prstGeom>
        </p:spPr>
      </p:pic>
      <p:pic>
        <p:nvPicPr>
          <p:cNvPr id="16" name="Logo" descr="Decorative">
            <a:extLst>
              <a:ext uri="{FF2B5EF4-FFF2-40B4-BE49-F238E27FC236}">
                <a16:creationId xmlns:a16="http://schemas.microsoft.com/office/drawing/2014/main" id="{69669A4E-0F45-1A49-85BA-F6E433319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20439" y="6090790"/>
            <a:ext cx="1917375" cy="4090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FF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FFFFFF"/>
                </a:solidFill>
                <a:latin typeface="Avenir Black" panose="02000503020000020003" pitchFamily="2" charset="0"/>
              </a:rPr>
              <a:t>®</a:t>
            </a:r>
          </a:p>
          <a:p>
            <a:endParaRPr lang="en-US" sz="1200" b="1" baseline="60000" dirty="0">
              <a:solidFill>
                <a:srgbClr val="FFFFFF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91F092-1E63-0542-8085-4617C5583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1786" b="4948"/>
          <a:stretch/>
        </p:blipFill>
        <p:spPr>
          <a:xfrm>
            <a:off x="0" y="1709339"/>
            <a:ext cx="12192001" cy="5148661"/>
          </a:xfrm>
          <a:prstGeom prst="rect">
            <a:avLst/>
          </a:prstGeom>
        </p:spPr>
      </p:pic>
      <p:pic>
        <p:nvPicPr>
          <p:cNvPr id="11" name="Logo" descr="Decorative">
            <a:extLst>
              <a:ext uri="{FF2B5EF4-FFF2-40B4-BE49-F238E27FC236}">
                <a16:creationId xmlns:a16="http://schemas.microsoft.com/office/drawing/2014/main" id="{69669A4E-0F45-1A49-85BA-F6E433319B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20439" y="6090790"/>
            <a:ext cx="1917375" cy="40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FFFFFF"/>
                </a:solidFill>
                <a:latin typeface="Avenir Black" panose="02000503020000020003" pitchFamily="2" charset="0"/>
              </a:rPr>
              <a:t>®</a:t>
            </a:r>
          </a:p>
          <a:p>
            <a:endParaRPr lang="en-US" sz="1200" b="1" baseline="60000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8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04834" cy="4070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16" y="6069495"/>
            <a:ext cx="2239153" cy="478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467F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00467F"/>
                </a:solidFill>
                <a:latin typeface="Avenir Black" panose="02000503020000020003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92070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25" y="-1"/>
            <a:ext cx="12204833" cy="4070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16" y="6069495"/>
            <a:ext cx="2239153" cy="478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467F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00467F"/>
                </a:solidFill>
                <a:latin typeface="Avenir Black" panose="02000503020000020003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3760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24" y="-1"/>
            <a:ext cx="12204832" cy="4070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16" y="6069495"/>
            <a:ext cx="2239153" cy="478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467F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00467F"/>
                </a:solidFill>
                <a:latin typeface="Avenir Black" panose="02000503020000020003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940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5207" cy="40701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16" y="6069495"/>
            <a:ext cx="2239153" cy="478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467F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00467F"/>
                </a:solidFill>
                <a:latin typeface="Avenir Black" panose="02000503020000020003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22049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716" y="6069495"/>
            <a:ext cx="2239153" cy="4782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202"/>
            <a:ext cx="12192000" cy="4088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0FE64-D1F0-3044-9958-5D553CE4F8DA}"/>
              </a:ext>
            </a:extLst>
          </p:cNvPr>
          <p:cNvSpPr txBox="1"/>
          <p:nvPr userDrawn="1"/>
        </p:nvSpPr>
        <p:spPr>
          <a:xfrm>
            <a:off x="341705" y="6099720"/>
            <a:ext cx="4806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467F"/>
                </a:solidFill>
                <a:latin typeface="Avenir Black" panose="02000503020000020003" pitchFamily="2" charset="0"/>
              </a:rPr>
              <a:t>Your Life. Your Work. Your Best.</a:t>
            </a:r>
            <a:r>
              <a:rPr lang="en-US" sz="1200" b="1" baseline="60000" dirty="0">
                <a:solidFill>
                  <a:srgbClr val="00467F"/>
                </a:solidFill>
                <a:latin typeface="Avenir Black" panose="02000503020000020003" pitchFamily="2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40771443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507EB6-FEC4-3646-B6E9-579D09973C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5000"/>
          </a:blip>
          <a:stretch>
            <a:fillRect/>
          </a:stretch>
        </p:blipFill>
        <p:spPr>
          <a:xfrm rot="10800000">
            <a:off x="8058984" y="3776502"/>
            <a:ext cx="4193302" cy="314178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56839" y="6519447"/>
            <a:ext cx="74548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Copyright © 2025 ComPsych Corporation. All rights reserved. This document is the confidential and proprietary information of ComPsych Corporation.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00063"/>
            <a:ext cx="285399" cy="300038"/>
          </a:xfrm>
          <a:prstGeom prst="rect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7F3B7925-A821-2849-AB22-7831CF6749B4}"/>
              </a:ext>
            </a:extLst>
          </p:cNvPr>
          <p:cNvSpPr txBox="1"/>
          <p:nvPr userDrawn="1"/>
        </p:nvSpPr>
        <p:spPr>
          <a:xfrm>
            <a:off x="8547652" y="6439250"/>
            <a:ext cx="33395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73AB9E2-6306-E847-ACA3-2D2435B1C56A}" type="slidenum">
              <a:rPr lang="en-US" sz="1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9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guidanceresources.com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3D0115-B54C-2D4D-8446-CD2815F5E2EA}"/>
              </a:ext>
            </a:extLst>
          </p:cNvPr>
          <p:cNvSpPr txBox="1">
            <a:spLocks/>
          </p:cNvSpPr>
          <p:nvPr/>
        </p:nvSpPr>
        <p:spPr>
          <a:xfrm>
            <a:off x="333960" y="489052"/>
            <a:ext cx="10601739" cy="735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Deskercise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! Taking Care of Your Body During the Workday</a:t>
            </a:r>
          </a:p>
        </p:txBody>
      </p:sp>
      <p:sp>
        <p:nvSpPr>
          <p:cNvPr id="11" name="Subtitle Placeholder">
            <a:extLst>
              <a:ext uri="{FF2B5EF4-FFF2-40B4-BE49-F238E27FC236}">
                <a16:creationId xmlns:a16="http://schemas.microsoft.com/office/drawing/2014/main" id="{8BEDAD55-1793-4349-9D20-5308DE25EA6F}"/>
              </a:ext>
            </a:extLst>
          </p:cNvPr>
          <p:cNvSpPr txBox="1">
            <a:spLocks/>
          </p:cNvSpPr>
          <p:nvPr/>
        </p:nvSpPr>
        <p:spPr>
          <a:xfrm>
            <a:off x="333960" y="1224548"/>
            <a:ext cx="7089836" cy="373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STIXGeneral-Regular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Presented by ComPsych</a:t>
            </a:r>
            <a:r>
              <a:rPr lang="es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Corporation</a:t>
            </a:r>
          </a:p>
        </p:txBody>
      </p:sp>
    </p:spTree>
    <p:extLst>
      <p:ext uri="{BB962C8B-B14F-4D97-AF65-F5344CB8AC3E}">
        <p14:creationId xmlns:p14="http://schemas.microsoft.com/office/powerpoint/2010/main" val="282985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4599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Mobility – Lateral Lean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227216"/>
            <a:ext cx="6265634" cy="47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Lateral lean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(left and right)- decreasing the angle on the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line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the body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Slowly drop your left ear towards your left shoulder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Allow your shoulder to fall towards the floor, deepening the bend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Reach your right arm up and over to the left side, if flexibility allows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 to center upright with a tall spine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on opposite side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765"/>
          <a:stretch/>
        </p:blipFill>
        <p:spPr>
          <a:xfrm>
            <a:off x="7396480" y="0"/>
            <a:ext cx="479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4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5222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Mobility – Axial Extension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08496"/>
            <a:ext cx="6570434" cy="47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Axial extension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lengthening or growing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Imagine there is a string attached to the top of your head like a puppet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you inhale feel the string pull up towards the ceiling and your spine grow taller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371"/>
          <a:stretch/>
        </p:blipFill>
        <p:spPr>
          <a:xfrm>
            <a:off x="7376160" y="0"/>
            <a:ext cx="481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22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6764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Push/Pull Movement: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Upper Body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217056"/>
            <a:ext cx="6400800" cy="333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Shoulder Shrug</a:t>
            </a:r>
          </a:p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Post</a:t>
            </a:r>
          </a:p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Overhead Press</a:t>
            </a:r>
          </a:p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Chest Press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918" y="-15636"/>
            <a:ext cx="3785082" cy="68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6037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Upper Body – Shoulder Shrug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427480"/>
            <a:ext cx="6930652" cy="333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Raise your shoulders up to your ears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Then press them wide and down your back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481" y="0"/>
            <a:ext cx="3525520" cy="685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8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487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Upper Body – Goal Post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254760"/>
            <a:ext cx="7013779" cy="333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 your elbows up and out to the sides making a goal post shape with your arms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Then pull your elbows down to your side, like you are popping a balloon under your armpit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93" y="0"/>
            <a:ext cx="3445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6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6083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Upper Body – Overhead Press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75168"/>
            <a:ext cx="6833670" cy="3339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 your elbows up and out to the sides making a goal post shape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Then press your hands up, keeping your arms in line with your ears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Return by pulling your elbows down to your side body imagining you are popping a balloon under your armpit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373" y="0"/>
            <a:ext cx="351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8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5331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Upper Body – Chest Press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25880"/>
            <a:ext cx="7069197" cy="333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 your elbows up and out to the sides making a goal post shape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Press your arms together towards your midline like you are closing a book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Then, open them back up to the side in your goal post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13" y="0"/>
            <a:ext cx="357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66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6787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Push/Pull Movement: Lower Body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9" y="11387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(seated or standing)</a:t>
            </a:r>
          </a:p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Ankle Pump or Calf Raise</a:t>
            </a:r>
          </a:p>
          <a:p>
            <a:pPr marL="457200" marR="0" lvl="0" indent="-45720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Glute Contraction or Chair Squats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20" y="0"/>
            <a:ext cx="3840480" cy="68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4100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Lower Body - March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9" y="1173480"/>
            <a:ext cx="5974688" cy="5105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Seated Option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 to an upright seated position with your legs uncrossed, and your feet flat on the floor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Pull your right knee up towards your chest as flexibility allows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Then lower it back down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Continue to alternate sides several times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371"/>
          <a:stretch/>
        </p:blipFill>
        <p:spPr>
          <a:xfrm>
            <a:off x="7376160" y="0"/>
            <a:ext cx="4815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4100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Lower Body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March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9" y="1041400"/>
            <a:ext cx="6224070" cy="5105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Standing Option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 to a standing position with your feet directly below your hips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Hold on to a stable chair or table top for balance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Pull your right knee up towards your chest as flexibility allows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 it back down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Continue to alternate sides several times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951"/>
          <a:stretch/>
        </p:blipFill>
        <p:spPr>
          <a:xfrm>
            <a:off x="7457440" y="0"/>
            <a:ext cx="473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0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6839" y="356573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467F"/>
                </a:solidFill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56839" y="1240374"/>
            <a:ext cx="58355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 why sedentary lifestyles are hazardous for your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Identify exercises to incorporate into your workday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Understand the relationship between physical and mental stress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Practice mind-body connection through stress management exercises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1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5339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Lower Body – Ankle Pump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9" y="1193800"/>
            <a:ext cx="718003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Seated Option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your right leg so that your foot is hovered off of the floor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 and extend your ankle like you are pressing and releasing the gas peddle in your car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on left leg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507" y="0"/>
            <a:ext cx="3838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25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Lower Body – Calf Raise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8" y="1193800"/>
            <a:ext cx="657043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Standing Option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 to a standing position with your feet directly below your hips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Shift your weight into the balls of your feet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 your heels off of the ground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Carefully lower your heels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358"/>
          <a:stretch/>
        </p:blipFill>
        <p:spPr>
          <a:xfrm>
            <a:off x="7426960" y="0"/>
            <a:ext cx="476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2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6444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Lower Body – Glute Contraction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9" y="1183640"/>
            <a:ext cx="60578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Seated Option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 to an upright seated position with your legs uncrossed, and your feet flat on the floor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Slowly squeeze your buttocks muscles together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Release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39"/>
          <a:stretch/>
        </p:blipFill>
        <p:spPr>
          <a:xfrm>
            <a:off x="7508240" y="0"/>
            <a:ext cx="468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Lower Body – Chair Squat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8" y="1229360"/>
            <a:ext cx="6708979" cy="514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Standing Option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 to an upright seated position with your legs uncrossed, and your feet flat on the floor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Press your heels firmly into the floor to drive yourself up to a standing position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Slowly hinge your spine forward and reach your glutes back to return to a seated position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124"/>
          <a:stretch/>
        </p:blipFill>
        <p:spPr>
          <a:xfrm>
            <a:off x="7569200" y="0"/>
            <a:ext cx="462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49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Start Moving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Today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49136"/>
            <a:ext cx="5002888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 amount of movement during 1 day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reminders to move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Evaluate break times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-1"/>
            <a:ext cx="3779520" cy="6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3038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Warning Signs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156096"/>
            <a:ext cx="6400800" cy="4558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Feeling anxious, irritable or depressed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 of interest in work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Problems sleeping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Fatigue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Muscle tension or headaches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Stomach problems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 withdrawal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Trouble concentrating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28" y="0"/>
            <a:ext cx="3776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719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Effects of Stress on Our Bodies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30" y="1050336"/>
            <a:ext cx="881558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70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3101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Stress At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3897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responsibility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Avoid pitfalls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A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 better communication skills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528" y="0"/>
            <a:ext cx="3776472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7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Stress Management Exercises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67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56838" y="648960"/>
            <a:ext cx="7609525" cy="5065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222D13"/>
              </a:buClr>
              <a:buSzTx/>
              <a:buFont typeface="Arial"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2C54"/>
              </a:solidFill>
              <a:effectLst/>
              <a:uLnTx/>
              <a:uFillTx/>
              <a:latin typeface="Arial"/>
              <a:ea typeface="Geneva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222D1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5 Finger Breathing</a:t>
            </a:r>
          </a:p>
          <a:p>
            <a:pPr marL="627063" marR="0" lvl="1" indent="-342900" algn="l" defTabSz="4572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222D1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Inhale, trace up your finger, exhale, trace back down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222D1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Progressive Muscle Relaxation</a:t>
            </a:r>
          </a:p>
          <a:p>
            <a:pPr marL="627063" marR="0" lvl="1" indent="-342900" algn="l" defTabSz="4572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222D1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Geneva" charset="-128"/>
                <a:cs typeface="+mn-cs"/>
              </a:rPr>
              <a:t>Tense a muscle group and HOLD for 5-10 seconds, release for 20 seconds</a:t>
            </a:r>
          </a:p>
          <a:p>
            <a:pPr marL="284163" marR="0" lvl="1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222D13"/>
              </a:buClr>
              <a:buSzTx/>
              <a:buFont typeface="Arial"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2C54"/>
              </a:solidFill>
              <a:effectLst/>
              <a:uLnTx/>
              <a:uFillTx/>
              <a:latin typeface="Arial"/>
              <a:ea typeface="Geneva" charset="-128"/>
              <a:cs typeface="+mn-cs"/>
            </a:endParaRPr>
          </a:p>
          <a:p>
            <a:pPr marL="284163" marR="0" lvl="1" indent="-1127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Geneva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383" y="0"/>
            <a:ext cx="3785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Summary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6838" y="1159094"/>
            <a:ext cx="848236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this session we: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Learned why sedentary lifestyles are hazardous for your health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Identified exercises to incorporate into your workday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Discussed the relationship between physical and mental stress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Practiced mind-body connection through stress management exercises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4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3667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Hazards of Sitting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6839" y="129117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41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59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1363" indent="-1127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3138" indent="-11906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Geneva" charset="0"/>
              </a:rPr>
              <a:t>Decreased Metabolism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Geneva" charset="0"/>
              </a:rPr>
              <a:t>Greater Risk for Disease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Geneva" charset="0"/>
              </a:rPr>
              <a:t>Poor Posture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538" y="0"/>
            <a:ext cx="3751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13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56839" y="356573"/>
            <a:ext cx="4910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467F"/>
                </a:solidFill>
                <a:latin typeface="Arial" charset="0"/>
                <a:ea typeface="Arial" charset="0"/>
                <a:cs typeface="Arial" charset="0"/>
              </a:rPr>
              <a:t>Thank You for Attending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356839" y="941348"/>
            <a:ext cx="670188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2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Your single source for confidential support, expert information and valuable resources, when you need it the most. </a:t>
            </a:r>
          </a:p>
          <a:p>
            <a:pPr lvl="0">
              <a:spcAft>
                <a:spcPts val="120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Available 24 hours a day, 7 days a week</a:t>
            </a:r>
          </a:p>
          <a:p>
            <a:pPr lvl="0">
              <a:spcAft>
                <a:spcPts val="12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Online: 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3" action="ppaction://hlinkfile"/>
              </a:rPr>
              <a:t>guidanceresources.com</a:t>
            </a:r>
            <a:endParaRPr lang="en-US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spcAft>
                <a:spcPts val="12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Mobile App:GuidanceNow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4235" y="4171998"/>
            <a:ext cx="7015975" cy="1910516"/>
            <a:chOff x="224235" y="4278865"/>
            <a:chExt cx="7015975" cy="1910516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35" y="4278865"/>
              <a:ext cx="4804966" cy="1910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695" y="4511040"/>
              <a:ext cx="1124585" cy="1124585"/>
            </a:xfrm>
            <a:prstGeom prst="rect">
              <a:avLst/>
            </a:prstGeom>
          </p:spPr>
        </p:pic>
        <p:sp>
          <p:nvSpPr>
            <p:cNvPr id="10" name="TextBox 6"/>
            <p:cNvSpPr txBox="1"/>
            <p:nvPr/>
          </p:nvSpPr>
          <p:spPr>
            <a:xfrm>
              <a:off x="6099385" y="5642185"/>
              <a:ext cx="1140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Follow us!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74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528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Should I Move More?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420256"/>
            <a:ext cx="6400800" cy="356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Prevent or Delay: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Heart Attacks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Diabetes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Depression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347" y="71120"/>
            <a:ext cx="3800653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7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439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Functional Movement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28816"/>
            <a:ext cx="6736688" cy="4101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way of carrying ourselves through our daily lives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ease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freedom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Push/ Pull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Sit/ Stand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Walk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0"/>
            <a:ext cx="3708400" cy="6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9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Mobility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8" y="1227216"/>
            <a:ext cx="6404179" cy="47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spine is capable of moving 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ways: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 (forward)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 (backward)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 (left)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 (right)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Lateral lean (left)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Lateral lean (right)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Axial extension (lengthen)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807" y="0"/>
            <a:ext cx="4070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32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2914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Mobility - Flex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8" y="1379616"/>
            <a:ext cx="6542725" cy="47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angle between parts or bending forward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 your chin towards your chest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Curve your spine forward to make a C shape with your spine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617"/>
          <a:stretch/>
        </p:blipFill>
        <p:spPr>
          <a:xfrm>
            <a:off x="7498079" y="-1904"/>
            <a:ext cx="4693921" cy="68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346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Mobility - Extend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9" y="1328816"/>
            <a:ext cx="6279488" cy="47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angle between parts or leaning backward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Lift your gaze toward the ceiling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Imagine your spine arching up and over like the shape of a candy cane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800"/>
          <a:stretch/>
        </p:blipFill>
        <p:spPr>
          <a:xfrm>
            <a:off x="7457439" y="0"/>
            <a:ext cx="473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" y="356573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67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Mobility - Rotate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6838" y="1267856"/>
            <a:ext cx="6099379" cy="47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(left and right)-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spiraling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center axis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Gently shift your gaze up and over your left shoulder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Rotate your upper body to the left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Hold for one breath cycle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Come back through center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Repeat on opposite 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580"/>
          <a:stretch/>
        </p:blipFill>
        <p:spPr>
          <a:xfrm>
            <a:off x="7335520" y="0"/>
            <a:ext cx="485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2380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P Training Theme">
  <a:themeElements>
    <a:clrScheme name="CS New Branding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E74"/>
      </a:accent1>
      <a:accent2>
        <a:srgbClr val="00935E"/>
      </a:accent2>
      <a:accent3>
        <a:srgbClr val="00A7E1"/>
      </a:accent3>
      <a:accent4>
        <a:srgbClr val="FC485B"/>
      </a:accent4>
      <a:accent5>
        <a:srgbClr val="FEFFFE"/>
      </a:accent5>
      <a:accent6>
        <a:srgbClr val="7E878C"/>
      </a:accent6>
      <a:hlink>
        <a:srgbClr val="0061A7"/>
      </a:hlink>
      <a:folHlink>
        <a:srgbClr val="00935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23164</TotalTime>
  <Words>1030</Words>
  <Application>Microsoft Office PowerPoint</Application>
  <PresentationFormat>Widescreen</PresentationFormat>
  <Paragraphs>205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Avenir Black</vt:lpstr>
      <vt:lpstr>Calibri</vt:lpstr>
      <vt:lpstr>Courier New</vt:lpstr>
      <vt:lpstr>STIXGeneral-Regular</vt:lpstr>
      <vt:lpstr>6_Office Theme</vt:lpstr>
      <vt:lpstr>2_Office Theme</vt:lpstr>
      <vt:lpstr>3_Office Theme</vt:lpstr>
      <vt:lpstr>4_Office Theme</vt:lpstr>
      <vt:lpstr>7_Office Theme</vt:lpstr>
      <vt:lpstr>8_Office Theme</vt:lpstr>
      <vt:lpstr>9_Office Theme</vt:lpstr>
      <vt:lpstr>5_Office Theme</vt:lpstr>
      <vt:lpstr>1_Office Theme</vt:lpstr>
      <vt:lpstr>CP Training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compsych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Witwer</dc:creator>
  <cp:lastModifiedBy>Emily Sandalow</cp:lastModifiedBy>
  <cp:revision>46</cp:revision>
  <dcterms:created xsi:type="dcterms:W3CDTF">2023-02-16T22:58:37Z</dcterms:created>
  <dcterms:modified xsi:type="dcterms:W3CDTF">2025-01-02T18:34:17Z</dcterms:modified>
</cp:coreProperties>
</file>