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14748318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6" autoAdjust="0"/>
    <p:restoredTop sz="94660"/>
  </p:normalViewPr>
  <p:slideViewPr>
    <p:cSldViewPr snapToGrid="0">
      <p:cViewPr varScale="1">
        <p:scale>
          <a:sx n="76" d="100"/>
          <a:sy n="76" d="100"/>
        </p:scale>
        <p:origin x="696" y="-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464D2D2-FE34-4A73-9F96-31D6AD7BD99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EBF00E5-C60E-48C4-8AD4-FBF5E84526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02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FEEE0-C3A2-E053-834A-A2652627E8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2D96BA-BDDB-D9B3-0D7B-5B1A0CB8F2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4CA6F6-90AB-3CC9-4E93-5B6878577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5D0605-5BDC-459A-8935-E831184C2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30979-7691-5A69-51C0-296012A11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056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6C3DB-DBAB-CF2A-9AD3-E3D1AB514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22097-2B4F-E714-744B-62AFEA365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C2CDB-F8A6-8063-BE42-3468811D8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28AB4-7A98-0380-83C0-71AE89170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37700-4072-C8EB-8B7F-8F8CC181F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09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EC25F-F097-012F-9B85-EAA3B1EBF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985E14-9FF8-D197-4906-2C7F9507D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F6FDA-D3F7-57BB-CBBA-685488120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745499-D573-851E-72D2-A89033D93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FA8DA-B459-6D63-EC62-6575A47A5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7091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528349-8101-DF59-6FCE-FA933E9FE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15AAD7-4BB8-427E-23F3-636FF20218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8FF300-5AAE-3607-3B61-3FBA59605A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D7A4B7-8993-4277-A322-AE591EE25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035914-00EF-8956-61EB-73DD914FE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2739D5-4AE0-0BAE-288C-1098AAB4F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105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79654-0A61-1420-BDD9-05502A1793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A82C64-FF28-8D50-DC99-74E02951DF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A9298A-12F9-2245-4B30-5B0F052FF6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3261FF-8209-B6E0-DFF2-CB95B4E94C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6D76F4-547A-5771-4962-1D00FC0DD3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5E8FA6-3A2C-8D33-295D-D102AE9029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D0F75A-E0FF-9501-D649-68EE50496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6FB68A-6606-0AFE-407A-8FC3F61A2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323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B9066-9675-BAF7-84BD-37836E830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8B130A-AF94-183D-3948-E02EA185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7E011A-096B-4A53-1932-18ACF773A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1EBB8C-9DE4-A72A-0A68-23E3B0FE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904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292064-7E69-FCD2-44BC-931C5F985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6845DD-76FA-6C98-1234-07564FFAC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258090-D81A-CCBF-BF09-35D54EF7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901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568CC-73E1-BC40-65E1-917BCFEB6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75012D-6782-3C34-505C-959F3F80B7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025D5C-34A4-1E23-AE9C-B60128F664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00F2A0-7C1F-BCE7-1AFF-49635EA57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73E309-D75C-FC91-393B-4F0CB6FFB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CAF0C-095A-560C-71F6-D3EDD5AB4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127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A285F-48BE-B301-4FE5-480C5A874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ABF3A3-CC72-798C-9558-3D1D5DCE9C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8A0D4B-B3F4-A23D-07B8-216E7FA45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FAEAA4-3066-9FD9-1006-349AB639F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306D65-04CA-F334-CD8A-406FDC262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7DEE66-D9DF-7D35-0D17-ECDE69142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2195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6E808-53C4-1E2B-A31E-B59A844E9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6DE65E-DAAE-DCC5-8288-259CD4167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1A5143-1168-916B-E8AD-5888F01B0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11413C-9BC8-BD46-EDE1-B4AF73DE7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7EEAFB-84AD-6E99-AB73-6F66AF963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362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9AC8B7-0465-31BE-8F6D-89247865BA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19091E-9367-ACA1-1F85-6410A56AD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71B6D-5C74-B1DF-17D8-51B8EFD5A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335C4B-6AD9-8160-5E0F-77E7A4F24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2039B5-0861-F082-46CB-7C276742A8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267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618451-7C2F-C6CF-CEFF-3E6B429B4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CDE8D-C4C2-D443-5CD9-EF6D3371F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AFBB4-EF94-3EAA-E163-30215B6F33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A75536-3EF6-42C3-9312-83CBB04B7C40}" type="datetimeFigureOut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9AD1B-0A06-275C-2250-642D61AD08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8FE151-BC66-8958-E9AA-1381E856F8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34395D-E0FC-4CB4-8BBD-1ECDECC6A7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135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smartshopper.com/" TargetMode="External"/><Relationship Id="rId3" Type="http://schemas.openxmlformats.org/officeDocument/2006/relationships/hyperlink" Target="https://www.carelonrx.com/" TargetMode="External"/><Relationship Id="rId7" Type="http://schemas.openxmlformats.org/officeDocument/2006/relationships/hyperlink" Target="https://livehealthonline.com/" TargetMode="External"/><Relationship Id="rId2" Type="http://schemas.openxmlformats.org/officeDocument/2006/relationships/hyperlink" Target="https://www.anthem.com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lark.com/anthem" TargetMode="External"/><Relationship Id="rId11" Type="http://schemas.openxmlformats.org/officeDocument/2006/relationships/hyperlink" Target="http://www.hr.clermontcountyohio.gov/" TargetMode="External"/><Relationship Id="rId5" Type="http://schemas.openxmlformats.org/officeDocument/2006/relationships/hyperlink" Target="http://www.guidanceresources.com/" TargetMode="External"/><Relationship Id="rId10" Type="http://schemas.openxmlformats.org/officeDocument/2006/relationships/hyperlink" Target="https://www.sydneyhealth.com/" TargetMode="External"/><Relationship Id="rId4" Type="http://schemas.openxmlformats.org/officeDocument/2006/relationships/hyperlink" Target="https://meet.swordhealth.com/bloom/cebco" TargetMode="External"/><Relationship Id="rId9" Type="http://schemas.openxmlformats.org/officeDocument/2006/relationships/hyperlink" Target="https://meet.swordhealth.com/thrive/cebc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F309B-C891-91A5-B418-5FFEA553C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2892"/>
            <a:ext cx="10515600" cy="983841"/>
          </a:xfrm>
        </p:spPr>
        <p:txBody>
          <a:bodyPr/>
          <a:lstStyle/>
          <a:p>
            <a:r>
              <a:rPr lang="en-US" dirty="0">
                <a:solidFill>
                  <a:schemeClr val="accent1"/>
                </a:solidFill>
                <a:latin typeface="Franklin Gothic Medium" panose="020B0603020102020204" pitchFamily="34" charset="0"/>
              </a:rPr>
              <a:t>Website Links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B1CA57-688C-C902-E6B2-009882322AB7}"/>
              </a:ext>
            </a:extLst>
          </p:cNvPr>
          <p:cNvSpPr txBox="1"/>
          <p:nvPr/>
        </p:nvSpPr>
        <p:spPr>
          <a:xfrm>
            <a:off x="64292" y="910034"/>
            <a:ext cx="121277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Anthem: 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  <a:hlinkClick r:id="rId2"/>
              </a:rPr>
              <a:t>https://www.anthem.com/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 </a:t>
            </a:r>
            <a:r>
              <a:rPr kumimoji="0" lang="en-US" sz="1600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and </a:t>
            </a:r>
            <a:r>
              <a:rPr kumimoji="0" lang="en-US" sz="1600" b="1" i="0" u="none" strike="noStrike" kern="14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Carelon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Rx</a:t>
            </a:r>
            <a:r>
              <a:rPr lang="en-US" sz="1600" b="1" kern="1400" dirty="0"/>
              <a:t>: 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  <a:hlinkClick r:id="rId3"/>
              </a:rPr>
              <a:t>https://www.carelonrx.com/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</a:t>
            </a:r>
          </a:p>
          <a:p>
            <a:r>
              <a:rPr lang="en-US" sz="1200" kern="1400" dirty="0"/>
              <a:t>Medical insurance provider and prescription coverage.</a:t>
            </a:r>
          </a:p>
          <a:p>
            <a:endParaRPr kumimoji="0" lang="en-US" sz="800" b="1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Bloom: 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  <a:hlinkClick r:id="rId4"/>
              </a:rPr>
              <a:t>https://meet.swordhealth.com/bloom/cebco</a:t>
            </a:r>
            <a:endParaRPr kumimoji="0" lang="en-US" sz="1600" b="1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r>
              <a:rPr lang="en-US" sz="1200" kern="1400" dirty="0">
                <a:solidFill>
                  <a:schemeClr val="accent1"/>
                </a:solidFill>
                <a:latin typeface="Franklin Gothic Medium" panose="020B0603020102020204" pitchFamily="34" charset="0"/>
              </a:rPr>
              <a:t> </a:t>
            </a:r>
            <a:r>
              <a:rPr lang="en-US" sz="1200" kern="1200" dirty="0">
                <a:latin typeface="+mn-lt"/>
                <a:ea typeface="+mn-ea"/>
                <a:cs typeface="+mn-cs"/>
              </a:rPr>
              <a:t>1 in 3 women suffer from pelvic health disorders including bladder issues, bowel dysfunction, and pelvic pain.  Sword Health developed Bloom to give you relief with an easy-to-use, at-home pelvic therapy solution.</a:t>
            </a:r>
          </a:p>
          <a:p>
            <a:endParaRPr lang="en-US" sz="800" kern="1400" dirty="0"/>
          </a:p>
          <a:p>
            <a:r>
              <a:rPr kumimoji="0" lang="en-US" sz="1600" b="1" i="0" u="none" strike="noStrike" kern="1400" cap="none" spc="0" normalizeH="0" baseline="0" noProof="0" dirty="0" err="1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Carelon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 Rx</a:t>
            </a:r>
            <a:r>
              <a:rPr lang="en-US" sz="1600" b="1" kern="1400" dirty="0"/>
              <a:t> Cost Relief Program:</a:t>
            </a:r>
            <a:r>
              <a:rPr lang="en-US" sz="1200" dirty="0"/>
              <a:t> The Cost Relief program offers you select specialty medicines at no cost to you. That means a $0 copay when you fill the prescription with the exclusive specialty pharmacy in your network.  Please call 877-638-4008 Monday through Friday from 8 a.m. to 8 p.m. ET </a:t>
            </a:r>
          </a:p>
          <a:p>
            <a:pPr algn="l"/>
            <a:endParaRPr lang="en-US" sz="800" dirty="0"/>
          </a:p>
          <a:p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ComPsych Guidance Resources is our </a:t>
            </a:r>
            <a:r>
              <a:rPr lang="en-US" sz="1600" b="1" kern="1400" dirty="0"/>
              <a:t>Employee Assistance Program (EAP) 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: </a:t>
            </a:r>
            <a:r>
              <a:rPr lang="en-US" sz="1600" i="0" u="none" strike="noStrike" dirty="0">
                <a:solidFill>
                  <a:srgbClr val="059AC5"/>
                </a:solidFill>
                <a:effectLst/>
                <a:hlinkClick r:id="rId5"/>
              </a:rPr>
              <a:t>www.guidanceresources.com</a:t>
            </a:r>
            <a:r>
              <a:rPr lang="en-US" sz="1600" i="0" dirty="0">
                <a:solidFill>
                  <a:srgbClr val="333333"/>
                </a:solidFill>
                <a:effectLst/>
              </a:rPr>
              <a:t> </a:t>
            </a:r>
          </a:p>
          <a:p>
            <a:r>
              <a:rPr lang="en-US" sz="1200" dirty="0"/>
              <a:t>EAP programs provides </a:t>
            </a:r>
            <a:r>
              <a:rPr lang="en-US" sz="1200" b="1" dirty="0"/>
              <a:t>5 free </a:t>
            </a:r>
            <a:r>
              <a:rPr lang="en-US" sz="1200" dirty="0"/>
              <a:t>sessions per incident for finding child or elderly care/ movers/ home repair/ pet care, free legal consultation: divorce/ adoption/ wills/ trusts, retirement planning/ insurance/ budgeting/ bankruptcy and an online library with articles/ podcasts/ videos/ on-demand training.</a:t>
            </a:r>
          </a:p>
          <a:p>
            <a:endParaRPr lang="en-US" sz="800" dirty="0"/>
          </a:p>
          <a:p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Lark: 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  <a:hlinkClick r:id="rId6"/>
              </a:rPr>
              <a:t>https://www.lark.com/anthem</a:t>
            </a:r>
            <a:endParaRPr kumimoji="0" lang="en-US" sz="1600" b="1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r>
              <a:rPr lang="en-US" sz="1200" dirty="0"/>
              <a:t>The Lark Diabetes Prevention Program is an all-digital app that can help you lose weight and lower your risk of developing Type 2 Diabetes. Available to dependents 18+ years of age.</a:t>
            </a:r>
          </a:p>
          <a:p>
            <a:endParaRPr lang="en-US" sz="800" b="1" kern="1400" dirty="0"/>
          </a:p>
          <a:p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LiveHealth Online: 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  <a:hlinkClick r:id="rId7"/>
              </a:rPr>
              <a:t>https://livehealthonline.com/</a:t>
            </a:r>
            <a:endParaRPr kumimoji="0" lang="en-US" sz="1600" b="1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r>
              <a:rPr lang="en-US" sz="1200" dirty="0"/>
              <a:t>Online Medical lets you visit a doctor 24/7. Cost for HSA is $55 per visit</a:t>
            </a:r>
            <a:r>
              <a:rPr lang="en-US" sz="1200"/>
              <a:t>. </a:t>
            </a:r>
            <a:endParaRPr lang="en-US" sz="1200" dirty="0"/>
          </a:p>
          <a:p>
            <a:endParaRPr kumimoji="0" lang="en-US" sz="800" b="1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SmartShopper: </a:t>
            </a:r>
            <a:r>
              <a:rPr kumimoji="0" lang="en-US" sz="1600" b="1" i="0" u="none" strike="noStrike" kern="14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  <a:hlinkClick r:id="rId8"/>
              </a:rPr>
              <a:t>https://smartshopper.com/</a:t>
            </a:r>
            <a:endParaRPr kumimoji="0" lang="en-US" sz="1600" b="1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r>
              <a:rPr lang="en-US" sz="1200" dirty="0"/>
              <a:t>Earn a reward check every time you and your family choose an eligible lower-cost, high-value doctor or facility for a variety of health services. </a:t>
            </a:r>
          </a:p>
          <a:p>
            <a:endParaRPr kumimoji="0" lang="en-US" sz="800" b="1" i="0" u="none" strike="noStrike" kern="14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  <a:p>
            <a:r>
              <a:rPr lang="en-US" sz="1600" b="1" kern="1400" dirty="0"/>
              <a:t>Sword: </a:t>
            </a:r>
            <a:r>
              <a:rPr lang="en-US" sz="1600" b="1" kern="1400" dirty="0">
                <a:hlinkClick r:id="rId9"/>
              </a:rPr>
              <a:t>https://meet.swordhealth.com/thrive/cebco</a:t>
            </a:r>
            <a:endParaRPr lang="en-US" sz="1600" b="1" kern="1400" dirty="0"/>
          </a:p>
          <a:p>
            <a:r>
              <a:rPr lang="en-US" sz="1200" dirty="0"/>
              <a:t>The Sword digital physical therapy programs combine guidance from dedicated physical therapists with easy-to-use technology that result in real, meaningful results. Available to dependents 13+ years of age.</a:t>
            </a:r>
          </a:p>
          <a:p>
            <a:endParaRPr lang="en-US" sz="800" b="1" kern="1400" dirty="0"/>
          </a:p>
          <a:p>
            <a:r>
              <a:rPr lang="en-US" sz="1600" b="1" dirty="0"/>
              <a:t>Sydney Health: </a:t>
            </a:r>
            <a:r>
              <a:rPr lang="en-US" sz="1600" b="1" dirty="0">
                <a:hlinkClick r:id="rId10"/>
              </a:rPr>
              <a:t>https://www.sydneyhealth.com/</a:t>
            </a:r>
            <a:r>
              <a:rPr lang="en-US" sz="1600" b="1" dirty="0"/>
              <a:t> </a:t>
            </a:r>
          </a:p>
          <a:p>
            <a:r>
              <a:rPr lang="en-US" sz="1200" dirty="0"/>
              <a:t>Wellness Plan and so much more! </a:t>
            </a:r>
          </a:p>
          <a:p>
            <a:endParaRPr lang="en-US" sz="800" dirty="0"/>
          </a:p>
          <a:p>
            <a:r>
              <a:rPr lang="en-US" sz="2000" b="1" dirty="0"/>
              <a:t>	</a:t>
            </a:r>
            <a:r>
              <a:rPr lang="en-US" sz="2000" b="1" dirty="0">
                <a:solidFill>
                  <a:srgbClr val="00B0F0"/>
                </a:solidFill>
              </a:rPr>
              <a:t>Clermont County Employee Benefit Website: </a:t>
            </a:r>
            <a:r>
              <a:rPr lang="en-US" sz="2000" b="1" dirty="0">
                <a:hlinkClick r:id="rId11"/>
              </a:rPr>
              <a:t>www.hr.clermontcountyohio.gov</a:t>
            </a:r>
            <a:r>
              <a:rPr lang="en-US" sz="2000" b="1" dirty="0"/>
              <a:t> 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6359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399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Franklin Gothic Medium</vt:lpstr>
      <vt:lpstr>Office Theme</vt:lpstr>
      <vt:lpstr>Website Links</vt:lpstr>
    </vt:vector>
  </TitlesOfParts>
  <Company>Clermont County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Igo, Teresa</dc:creator>
  <cp:lastModifiedBy>Igo, Teresa</cp:lastModifiedBy>
  <cp:revision>3</cp:revision>
  <cp:lastPrinted>2025-06-13T14:55:39Z</cp:lastPrinted>
  <dcterms:created xsi:type="dcterms:W3CDTF">2025-05-14T14:42:59Z</dcterms:created>
  <dcterms:modified xsi:type="dcterms:W3CDTF">2025-06-13T14:55:43Z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efa4170-0d19-0005-0004-bc88714345d2_Enabled">
    <vt:lpwstr>true</vt:lpwstr>
  </property>
  <property fmtid="{D5CDD505-2E9C-101B-9397-08002B2CF9AE}" pid="3" name="MSIP_Label_defa4170-0d19-0005-0004-bc88714345d2_SetDate">
    <vt:lpwstr>2025-06-13T14:55:43Z</vt:lpwstr>
  </property>
  <property fmtid="{D5CDD505-2E9C-101B-9397-08002B2CF9AE}" pid="4" name="MSIP_Label_defa4170-0d19-0005-0004-bc88714345d2_Method">
    <vt:lpwstr>Standard</vt:lpwstr>
  </property>
  <property fmtid="{D5CDD505-2E9C-101B-9397-08002B2CF9AE}" pid="5" name="MSIP_Label_defa4170-0d19-0005-0004-bc88714345d2_Name">
    <vt:lpwstr>defa4170-0d19-0005-0004-bc88714345d2</vt:lpwstr>
  </property>
  <property fmtid="{D5CDD505-2E9C-101B-9397-08002B2CF9AE}" pid="6" name="MSIP_Label_defa4170-0d19-0005-0004-bc88714345d2_SiteId">
    <vt:lpwstr>09830762-c266-4f4e-bb2b-4cc429c0a4b2</vt:lpwstr>
  </property>
  <property fmtid="{D5CDD505-2E9C-101B-9397-08002B2CF9AE}" pid="7" name="MSIP_Label_defa4170-0d19-0005-0004-bc88714345d2_ActionId">
    <vt:lpwstr>5b5be6c6-30da-4068-af2e-f691e096409d</vt:lpwstr>
  </property>
  <property fmtid="{D5CDD505-2E9C-101B-9397-08002B2CF9AE}" pid="8" name="MSIP_Label_defa4170-0d19-0005-0004-bc88714345d2_ContentBits">
    <vt:lpwstr>0</vt:lpwstr>
  </property>
  <property fmtid="{D5CDD505-2E9C-101B-9397-08002B2CF9AE}" pid="9" name="MSIP_Label_defa4170-0d19-0005-0004-bc88714345d2_Tag">
    <vt:lpwstr>10, 3, 0, 1</vt:lpwstr>
  </property>
</Properties>
</file>