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676" r:id="rId2"/>
    <p:sldMasterId id="2147483678" r:id="rId3"/>
    <p:sldMasterId id="2147483680" r:id="rId4"/>
    <p:sldMasterId id="2147483704" r:id="rId5"/>
    <p:sldMasterId id="2147483707" r:id="rId6"/>
    <p:sldMasterId id="2147483710" r:id="rId7"/>
    <p:sldMasterId id="2147483682" r:id="rId8"/>
    <p:sldMasterId id="2147483660" r:id="rId9"/>
    <p:sldMasterId id="2147483672" r:id="rId10"/>
  </p:sldMasterIdLst>
  <p:notesMasterIdLst>
    <p:notesMasterId r:id="rId20"/>
  </p:notesMasterIdLst>
  <p:sldIdLst>
    <p:sldId id="258" r:id="rId11"/>
    <p:sldId id="262" r:id="rId12"/>
    <p:sldId id="263" r:id="rId13"/>
    <p:sldId id="273" r:id="rId14"/>
    <p:sldId id="274" r:id="rId15"/>
    <p:sldId id="275" r:id="rId16"/>
    <p:sldId id="276" r:id="rId17"/>
    <p:sldId id="277" r:id="rId18"/>
    <p:sldId id="272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  <a:srgbClr val="003E7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604" autoAdjust="0"/>
  </p:normalViewPr>
  <p:slideViewPr>
    <p:cSldViewPr snapToGrid="0">
      <p:cViewPr varScale="1">
        <p:scale>
          <a:sx n="88" d="100"/>
          <a:sy n="88" d="100"/>
        </p:scale>
        <p:origin x="14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EADC1-0EB0-4005-B264-E50650327F13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C7AC99-4682-4D04-827C-1104EB4A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8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AC99-4682-4D04-827C-1104EB4A7F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7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AC99-4682-4D04-827C-1104EB4A7F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AC99-4682-4D04-827C-1104EB4A7F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AC99-4682-4D04-827C-1104EB4A7F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8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AC99-4682-4D04-827C-1104EB4A7F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4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AC99-4682-4D04-827C-1104EB4A7F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94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AC99-4682-4D04-827C-1104EB4A7F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54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itchFamily="34" charset="0"/>
              <a:ea typeface="Geneva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AC99-4682-4D04-827C-1104EB4A7F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4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5E7B-85DE-7948-8E0B-2F2AEB89C85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1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12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892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568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87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471317" y="0"/>
            <a:ext cx="472068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5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10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83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31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40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81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91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65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49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83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643C7A-9D8D-8B47-87C5-2D2A7CAC8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0" y="1676400"/>
            <a:ext cx="12204700" cy="5181600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69669A4E-0F45-1A49-85BA-F6E433319B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39" y="6091301"/>
            <a:ext cx="1917375" cy="4080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chemeClr val="tx2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31827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pyright">
            <a:extLst>
              <a:ext uri="{FF2B5EF4-FFF2-40B4-BE49-F238E27FC236}">
                <a16:creationId xmlns:a16="http://schemas.microsoft.com/office/drawing/2014/main" id="{BC1329F1-AF11-B547-9A30-FAAB1E256826}"/>
              </a:ext>
            </a:extLst>
          </p:cNvPr>
          <p:cNvSpPr txBox="1"/>
          <p:nvPr userDrawn="1"/>
        </p:nvSpPr>
        <p:spPr>
          <a:xfrm>
            <a:off x="235665" y="6448684"/>
            <a:ext cx="8083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accent6"/>
                </a:solidFill>
              </a:rPr>
              <a:t>Copyright © 2025 ComPsych Corporation. All rights reserved. This document is the confidential and proprietary information of ComPsych Corporation.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7F3B7925-A821-2849-AB22-7831CF6749B4}"/>
              </a:ext>
            </a:extLst>
          </p:cNvPr>
          <p:cNvSpPr txBox="1"/>
          <p:nvPr userDrawn="1"/>
        </p:nvSpPr>
        <p:spPr>
          <a:xfrm>
            <a:off x="8547652" y="6439250"/>
            <a:ext cx="3339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3AB9E2-6306-E847-ACA3-2D2435B1C56A}" type="slidenum">
              <a:rPr lang="en-US" sz="10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46E7DE-BDBF-C44C-843B-AE67B2AB3C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rgbClr val="0046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00063"/>
            <a:ext cx="285399" cy="300038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5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STIXGeneral-Regular" pitchFamily="2" charset="2"/>
        <a:buChar char="⎯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80000"/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912">
          <p15:clr>
            <a:srgbClr val="F26B43"/>
          </p15:clr>
        </p15:guide>
        <p15:guide id="3" pos="7488">
          <p15:clr>
            <a:srgbClr val="F26B43"/>
          </p15:clr>
        </p15:guide>
        <p15:guide id="4" pos="2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643C7A-9D8D-8B47-87C5-2D2A7CAC8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r="3232" b="28531"/>
          <a:stretch/>
        </p:blipFill>
        <p:spPr>
          <a:xfrm>
            <a:off x="1" y="1455296"/>
            <a:ext cx="12192000" cy="5402704"/>
          </a:xfrm>
          <a:prstGeom prst="rect">
            <a:avLst/>
          </a:prstGeom>
        </p:spPr>
      </p:pic>
      <p:pic>
        <p:nvPicPr>
          <p:cNvPr id="16" name="Logo" descr="Decorative">
            <a:extLst>
              <a:ext uri="{FF2B5EF4-FFF2-40B4-BE49-F238E27FC236}">
                <a16:creationId xmlns:a16="http://schemas.microsoft.com/office/drawing/2014/main" id="{69669A4E-0F45-1A49-85BA-F6E433319B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439" y="6090790"/>
            <a:ext cx="1917375" cy="4090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FFFFFF"/>
                </a:solidFill>
                <a:latin typeface="Avenir Black" panose="02000503020000020003" pitchFamily="2" charset="0"/>
              </a:rPr>
              <a:t>®</a:t>
            </a:r>
          </a:p>
          <a:p>
            <a:endParaRPr lang="en-US" sz="1200" b="1" baseline="60000" dirty="0">
              <a:solidFill>
                <a:srgbClr val="FFFFFF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7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91F092-1E63-0542-8085-4617C5583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786" b="4948"/>
          <a:stretch/>
        </p:blipFill>
        <p:spPr>
          <a:xfrm>
            <a:off x="0" y="1709339"/>
            <a:ext cx="12192001" cy="5148661"/>
          </a:xfrm>
          <a:prstGeom prst="rect">
            <a:avLst/>
          </a:prstGeom>
        </p:spPr>
      </p:pic>
      <p:pic>
        <p:nvPicPr>
          <p:cNvPr id="11" name="Logo" descr="Decorative">
            <a:extLst>
              <a:ext uri="{FF2B5EF4-FFF2-40B4-BE49-F238E27FC236}">
                <a16:creationId xmlns:a16="http://schemas.microsoft.com/office/drawing/2014/main" id="{69669A4E-0F45-1A49-85BA-F6E433319B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439" y="6090790"/>
            <a:ext cx="1917375" cy="4090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FFFFFF"/>
                </a:solidFill>
                <a:latin typeface="Avenir Black" panose="02000503020000020003" pitchFamily="2" charset="0"/>
              </a:rPr>
              <a:t>®</a:t>
            </a:r>
          </a:p>
          <a:p>
            <a:endParaRPr lang="en-US" sz="1200" b="1" baseline="6000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8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204834" cy="4070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92070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25" y="-1"/>
            <a:ext cx="12204833" cy="4070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13760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24" y="-1"/>
            <a:ext cx="12204832" cy="4070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9405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5207" cy="4070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2049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16" y="6069495"/>
            <a:ext cx="2239153" cy="478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202"/>
            <a:ext cx="12192000" cy="4088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70FE64-D1F0-3044-9958-5D553CE4F8DA}"/>
              </a:ext>
            </a:extLst>
          </p:cNvPr>
          <p:cNvSpPr txBox="1"/>
          <p:nvPr userDrawn="1"/>
        </p:nvSpPr>
        <p:spPr>
          <a:xfrm>
            <a:off x="341705" y="6099720"/>
            <a:ext cx="480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467F"/>
                </a:solidFill>
                <a:latin typeface="Avenir Black" panose="02000503020000020003" pitchFamily="2" charset="0"/>
              </a:rPr>
              <a:t>Your Life. Your Work. Your Best.</a:t>
            </a:r>
            <a:r>
              <a:rPr lang="en-US" sz="1200" b="1" baseline="60000" dirty="0">
                <a:solidFill>
                  <a:srgbClr val="00467F"/>
                </a:solidFill>
                <a:latin typeface="Avenir Black" panose="02000503020000020003" pitchFamily="2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0771443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507EB6-FEC4-3646-B6E9-579D09973C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5000"/>
          </a:blip>
          <a:stretch>
            <a:fillRect/>
          </a:stretch>
        </p:blipFill>
        <p:spPr>
          <a:xfrm rot="10800000">
            <a:off x="8058984" y="3776502"/>
            <a:ext cx="4193302" cy="314178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6839" y="6519447"/>
            <a:ext cx="7454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 2025 ComPsych Corporation. All rights reserved. This document is the confidential and proprietary information of ComPsych Corporation.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00063"/>
            <a:ext cx="285399" cy="300038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7F3B7925-A821-2849-AB22-7831CF6749B4}"/>
              </a:ext>
            </a:extLst>
          </p:cNvPr>
          <p:cNvSpPr txBox="1"/>
          <p:nvPr userDrawn="1"/>
        </p:nvSpPr>
        <p:spPr>
          <a:xfrm>
            <a:off x="8547652" y="6439250"/>
            <a:ext cx="3339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3AB9E2-6306-E847-ACA3-2D2435B1C56A}" type="slidenum">
              <a:rPr lang="en-US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guidanceresourc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93D0115-B54C-2D4D-8446-CD2815F5E2EA}"/>
              </a:ext>
            </a:extLst>
          </p:cNvPr>
          <p:cNvSpPr txBox="1">
            <a:spLocks/>
          </p:cNvSpPr>
          <p:nvPr/>
        </p:nvSpPr>
        <p:spPr>
          <a:xfrm>
            <a:off x="324528" y="331128"/>
            <a:ext cx="10601739" cy="735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b="1" dirty="0">
                <a:solidFill>
                  <a:srgbClr val="00467F"/>
                </a:solidFill>
                <a:latin typeface="Arial" panose="020B0604020202020204"/>
              </a:rPr>
              <a:t>Learning To Relax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BEDAD55-1793-4349-9D20-5308DE25EA6F}"/>
              </a:ext>
            </a:extLst>
          </p:cNvPr>
          <p:cNvSpPr txBox="1">
            <a:spLocks/>
          </p:cNvSpPr>
          <p:nvPr/>
        </p:nvSpPr>
        <p:spPr>
          <a:xfrm>
            <a:off x="333960" y="1062485"/>
            <a:ext cx="7089836" cy="373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STIXGeneral-Regular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Presented by ComPsych</a:t>
            </a:r>
            <a:r>
              <a:rPr lang="es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Corporation</a:t>
            </a:r>
          </a:p>
        </p:txBody>
      </p:sp>
    </p:spTree>
    <p:extLst>
      <p:ext uri="{BB962C8B-B14F-4D97-AF65-F5344CB8AC3E}">
        <p14:creationId xmlns:p14="http://schemas.microsoft.com/office/powerpoint/2010/main" val="127926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839" y="1048215"/>
            <a:ext cx="6701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Reduce stress by learning to relax the body through: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Developing body awareness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Progressive muscle relaxation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Breathing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Visualization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839" y="356573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467F"/>
                </a:solidFill>
                <a:latin typeface="Arial" charset="0"/>
                <a:ea typeface="Arial" charset="0"/>
                <a:cs typeface="Arial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37851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594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467F"/>
                </a:solidFill>
                <a:latin typeface="Arial" charset="0"/>
                <a:ea typeface="Arial" charset="0"/>
                <a:cs typeface="Arial" charset="0"/>
              </a:rPr>
              <a:t>Outside vs. Inside Awareness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675" y="1056924"/>
            <a:ext cx="67780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Focus your attention on the outside world by finishing this sentence: 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	“I’m aware of ___________________.” </a:t>
            </a:r>
          </a:p>
          <a:p>
            <a:pPr>
              <a:spcAft>
                <a:spcPts val="1200"/>
              </a:spcAft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Next shift your attention to what is happening in your body: 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	“I’m aware of ___________________.”</a:t>
            </a:r>
          </a:p>
          <a:p>
            <a:pPr>
              <a:spcAft>
                <a:spcPts val="1200"/>
              </a:spcAft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Now go back and forth a few times between observations of the outside world and experiences in your body </a:t>
            </a:r>
          </a:p>
        </p:txBody>
      </p:sp>
      <p:pic>
        <p:nvPicPr>
          <p:cNvPr id="5" name="Picture 4" descr="http://www.mamamiakurser.se/pages/wp-content/uploads/2011/05/Mindfulnes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7" y="0"/>
            <a:ext cx="4500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11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5535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467F"/>
                </a:solidFill>
                <a:latin typeface="Arial" charset="0"/>
                <a:ea typeface="Arial" charset="0"/>
                <a:cs typeface="Arial" charset="0"/>
              </a:rPr>
              <a:t>Body Scanning Awareness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675" y="1056924"/>
            <a:ext cx="67018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2" lvl="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Close your eyes and ask yourself, “Where am I tense?” </a:t>
            </a:r>
          </a:p>
          <a:p>
            <a:pPr marL="461962" lvl="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Begin with your hands.</a:t>
            </a:r>
          </a:p>
          <a:p>
            <a:pPr marL="862012" lvl="1" indent="-285750">
              <a:spcAft>
                <a:spcPts val="1200"/>
              </a:spcAft>
              <a:buFont typeface="Arial" panose="020B0604020202020204" pitchFamily="34" charset="0"/>
              <a:buChar char="‒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Can you feel your hands? How do they feel? Are they warm, cold? Are they carrying tension? </a:t>
            </a:r>
            <a:endParaRPr lang="en-US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461962" lvl="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Move on to your wrists and then forearms, elbows, upper arms.</a:t>
            </a:r>
          </a:p>
          <a:p>
            <a:pPr marL="862012" lvl="1" indent="-285750">
              <a:spcAft>
                <a:spcPts val="1200"/>
              </a:spcAft>
              <a:buFont typeface="Arial" panose="020B0604020202020204" pitchFamily="34" charset="0"/>
              <a:buChar char="‒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Can you can feel or become aware of those separate body parts and to what extent are you holding tension there? </a:t>
            </a:r>
            <a:endParaRPr lang="en-US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461962" lvl="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Move on to other body parts</a:t>
            </a:r>
          </a:p>
          <a:p>
            <a:pPr marL="862012" lvl="1" indent="-285750">
              <a:spcAft>
                <a:spcPts val="1200"/>
              </a:spcAft>
              <a:buFont typeface="Arial" panose="020B0604020202020204" pitchFamily="34" charset="0"/>
              <a:buChar char="‒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Our shoulders, neck, face and head. </a:t>
            </a:r>
          </a:p>
          <a:p>
            <a:pPr marL="862012" lvl="1" indent="-285750">
              <a:spcAft>
                <a:spcPts val="1200"/>
              </a:spcAft>
              <a:buFont typeface="Arial" panose="020B0604020202020204" pitchFamily="34" charset="0"/>
              <a:buChar char="‒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Try to isolate small parts: forehead, eyes, lips, jaw, and tongue. </a:t>
            </a:r>
          </a:p>
        </p:txBody>
      </p:sp>
      <p:pic>
        <p:nvPicPr>
          <p:cNvPr id="5" name="Picture 2" descr="S:\CommonSharedDrive\Liz\Training Photos\People\Girl balancing sunse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0445" y="-1"/>
            <a:ext cx="4471555" cy="686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9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6332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467F"/>
                </a:solidFill>
                <a:latin typeface="Arial" charset="0"/>
                <a:ea typeface="Arial" charset="0"/>
                <a:cs typeface="Arial" charset="0"/>
              </a:rPr>
              <a:t>Progressive Muscle Relaxation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675" y="1056924"/>
            <a:ext cx="67018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Progressive muscle relaxation involves tensing each muscle group from 5 to 7 seconds and then relaxing it for 20 to 30 seconds and then repeating it at least once. 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Hands, forearms and biceps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Head, face, throat and shoulders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Chest, stomach and lower back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Thighs, calves and feet</a:t>
            </a:r>
          </a:p>
        </p:txBody>
      </p:sp>
      <p:pic>
        <p:nvPicPr>
          <p:cNvPr id="5" name="Picture 3" descr="S:\CommonSharedDrive\Liz\Training Photos\People\RelaxingonCouch_000066984613_Larg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0894" y="-1"/>
            <a:ext cx="46811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32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6033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467F"/>
                </a:solidFill>
                <a:latin typeface="Arial" charset="0"/>
                <a:ea typeface="Arial" charset="0"/>
                <a:cs typeface="Arial" charset="0"/>
              </a:rPr>
              <a:t>Tensing and Relaxing Suggestions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840" y="1433791"/>
            <a:ext cx="61063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“Let go of the tension.” 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“Feel the looseness of your body.”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“Allow the relaxation to spread.”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“Relax and smooth out the muscles.” 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“Feel the warmth and heaviness of the muscle as it relaxes.”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“Allow the tension to dissolve away.” 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“Let go more and more.”</a:t>
            </a:r>
          </a:p>
        </p:txBody>
      </p:sp>
      <p:pic>
        <p:nvPicPr>
          <p:cNvPr id="5" name="Picture 2" descr="S:\CommonSharedDrive\Liz\Training Photos\People\yoga gir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4081" y="0"/>
            <a:ext cx="5567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6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467F"/>
                </a:solidFill>
                <a:latin typeface="Arial" charset="0"/>
                <a:ea typeface="Arial" charset="0"/>
                <a:cs typeface="Arial" charset="0"/>
              </a:rPr>
              <a:t>Breathing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675" y="1056924"/>
            <a:ext cx="67018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2" lvl="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Place your hand over your abdomen. </a:t>
            </a:r>
          </a:p>
          <a:p>
            <a:pPr marL="461962" lvl="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Take a deep breath allowing your abdomen to expand, pushing your hand out. </a:t>
            </a:r>
          </a:p>
          <a:p>
            <a:pPr marL="461962" lvl="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Imagine a balloon in your stomach expanding upon inhalation and contracting on exhalation. </a:t>
            </a:r>
          </a:p>
          <a:p>
            <a:pPr marL="461962" lvl="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Now yawn and exhale with an audible sigh.</a:t>
            </a:r>
          </a:p>
        </p:txBody>
      </p:sp>
      <p:pic>
        <p:nvPicPr>
          <p:cNvPr id="5" name="Picture 2" descr="S:\CommonSharedDrive\Liz\Training Photos\People\iStock-46890685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8921" y="0"/>
            <a:ext cx="4663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1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839" y="356573"/>
            <a:ext cx="637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467F"/>
                </a:solidFill>
                <a:latin typeface="Arial" charset="0"/>
                <a:ea typeface="Arial" charset="0"/>
                <a:cs typeface="Arial" charset="0"/>
              </a:rPr>
              <a:t>Visualization: Your Happy Place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675" y="1056924"/>
            <a:ext cx="6618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Imagine you are in a place that you love. It can be a place you have been before, or a perfect place you make up. Wherever it is, you feel totally safe here. </a:t>
            </a:r>
          </a:p>
          <a:p>
            <a:pPr marL="285750" lvl="0" indent="-1666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This is your private sanctuary where you can come anytime you want to or need to. </a:t>
            </a:r>
          </a:p>
        </p:txBody>
      </p:sp>
      <p:pic>
        <p:nvPicPr>
          <p:cNvPr id="5" name="Picture 15" descr="Man+Grass PP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184" y="-1"/>
            <a:ext cx="423481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52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0775" y="0"/>
            <a:ext cx="47212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839" y="1048215"/>
            <a:ext cx="67018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Your single source for confidential support, expert information and valuable resources, when you need it the most. </a:t>
            </a:r>
          </a:p>
          <a:p>
            <a:pPr lvl="0">
              <a:spcAft>
                <a:spcPts val="120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Available 24 hours a day, 7 days a week</a:t>
            </a:r>
          </a:p>
          <a:p>
            <a:pPr lvl="0">
              <a:spcAft>
                <a:spcPts val="12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Online: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 action="ppaction://hlinkfile"/>
              </a:rPr>
              <a:t>guidanceresources.com</a:t>
            </a:r>
            <a:endParaRPr lang="en-US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Aft>
                <a:spcPts val="120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Mobile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App:GuidanceNow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839" y="356573"/>
            <a:ext cx="4910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467F"/>
                </a:solidFill>
                <a:latin typeface="Arial" charset="0"/>
                <a:ea typeface="Arial" charset="0"/>
                <a:cs typeface="Arial" charset="0"/>
              </a:rPr>
              <a:t>Thank You for Attending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4235" y="4278865"/>
            <a:ext cx="7015975" cy="1910516"/>
            <a:chOff x="224235" y="4278865"/>
            <a:chExt cx="7015975" cy="191051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35" y="4278865"/>
              <a:ext cx="4804966" cy="191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695" y="4511040"/>
              <a:ext cx="1124585" cy="11245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99385" y="5642185"/>
              <a:ext cx="1140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Follow us!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221481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P Training Theme">
  <a:themeElements>
    <a:clrScheme name="CS New Brandin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E74"/>
      </a:accent1>
      <a:accent2>
        <a:srgbClr val="00935E"/>
      </a:accent2>
      <a:accent3>
        <a:srgbClr val="00A7E1"/>
      </a:accent3>
      <a:accent4>
        <a:srgbClr val="FC485B"/>
      </a:accent4>
      <a:accent5>
        <a:srgbClr val="FEFFFE"/>
      </a:accent5>
      <a:accent6>
        <a:srgbClr val="7E878C"/>
      </a:accent6>
      <a:hlink>
        <a:srgbClr val="0061A7"/>
      </a:hlink>
      <a:folHlink>
        <a:srgbClr val="0093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23187</TotalTime>
  <Words>478</Words>
  <Application>Microsoft Office PowerPoint</Application>
  <PresentationFormat>Widescreen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Avenir Black</vt:lpstr>
      <vt:lpstr>Calibri</vt:lpstr>
      <vt:lpstr>Courier New</vt:lpstr>
      <vt:lpstr>STIXGeneral-Regular</vt:lpstr>
      <vt:lpstr>6_Office Theme</vt:lpstr>
      <vt:lpstr>2_Office Theme</vt:lpstr>
      <vt:lpstr>3_Office Theme</vt:lpstr>
      <vt:lpstr>4_Office Theme</vt:lpstr>
      <vt:lpstr>7_Office Theme</vt:lpstr>
      <vt:lpstr>8_Office Theme</vt:lpstr>
      <vt:lpstr>9_Office Theme</vt:lpstr>
      <vt:lpstr>5_Office Theme</vt:lpstr>
      <vt:lpstr>1_Office Theme</vt:lpstr>
      <vt:lpstr>CP Training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compsych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Witwer</dc:creator>
  <cp:lastModifiedBy>Igo, Teresa</cp:lastModifiedBy>
  <cp:revision>50</cp:revision>
  <cp:lastPrinted>2025-12-17T19:24:25Z</cp:lastPrinted>
  <dcterms:created xsi:type="dcterms:W3CDTF">2023-02-16T22:58:37Z</dcterms:created>
  <dcterms:modified xsi:type="dcterms:W3CDTF">2025-12-17T19:24:31Z</dcterms:modified>
</cp:coreProperties>
</file>